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4" r:id="rId2"/>
    <p:sldId id="359" r:id="rId3"/>
    <p:sldId id="305" r:id="rId4"/>
    <p:sldId id="351" r:id="rId5"/>
    <p:sldId id="363" r:id="rId6"/>
    <p:sldId id="357" r:id="rId7"/>
    <p:sldId id="358" r:id="rId8"/>
    <p:sldId id="356" r:id="rId9"/>
    <p:sldId id="361" r:id="rId10"/>
    <p:sldId id="362" r:id="rId11"/>
    <p:sldId id="327" r:id="rId12"/>
    <p:sldId id="328" r:id="rId13"/>
    <p:sldId id="336" r:id="rId14"/>
    <p:sldId id="337" r:id="rId15"/>
    <p:sldId id="34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CFD5EA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H>
    <a:band2H>
      <a:tcTxStyle>
        <a:font>
          <a:latin typeface=""/>
          <a:ea typeface=""/>
          <a:cs typeface=""/>
        </a:font>
      </a:tcTxStyle>
      <a:tcStyle>
        <a:tcBdr/>
      </a:tcStyle>
    </a:band2H>
    <a:band1V>
      <a:tcTxStyle>
        <a:font>
          <a:latin typeface=""/>
          <a:ea typeface=""/>
          <a:cs typeface=""/>
        </a:font>
      </a:tcTxStyle>
      <a:tcStyle>
        <a:tcBdr/>
        <a:fill>
          <a:solidFill>
            <a:srgbClr val="F8D7CD"/>
          </a:solidFill>
        </a:fill>
      </a:tcStyle>
    </a:band1V>
    <a:band2V>
      <a:tcTxStyle>
        <a:font>
          <a:latin typeface=""/>
          <a:ea typeface=""/>
          <a:cs typeface=""/>
        </a:font>
      </a:tcTxStyle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AB2AD4-E2CB-4A76-B935-4AEF254A16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38D8A8B-EDB1-411F-9A63-0C9E728847C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1FF9C32-96B2-4000-B62B-1F95B9152A9B}" type="datetime1">
              <a:rPr lang="en-US"/>
              <a:pPr lvl="0"/>
              <a:t>1/12/2022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96A4EF2-CF4F-4BFE-871C-DEBDDF4B6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2ED7E30E-8359-4738-A2AA-53D9551EE32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 편집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CB855-EEBD-49C6-9948-C776BFA9436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AAB82-18C3-4641-8FAA-D85988475A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800061A4-8285-4732-84CD-0B8620CC2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25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유닛수</a:t>
            </a:r>
            <a:r>
              <a:rPr lang="en-US" altLang="ko-KR" dirty="0"/>
              <a:t>,</a:t>
            </a:r>
            <a:r>
              <a:rPr lang="ko-KR" altLang="en-US" dirty="0"/>
              <a:t>시너지 수</a:t>
            </a:r>
            <a:r>
              <a:rPr lang="en-US" altLang="ko-KR" dirty="0"/>
              <a:t>,</a:t>
            </a:r>
            <a:r>
              <a:rPr lang="ko-KR" altLang="en-US" dirty="0"/>
              <a:t>매칭 </a:t>
            </a:r>
            <a:r>
              <a:rPr lang="ko-KR" altLang="en-US" dirty="0" err="1"/>
              <a:t>유저수</a:t>
            </a:r>
            <a:r>
              <a:rPr lang="en-US" altLang="ko-KR" dirty="0"/>
              <a:t>(4),</a:t>
            </a:r>
            <a:r>
              <a:rPr lang="ko-KR" altLang="en-US" dirty="0"/>
              <a:t>코스트 </a:t>
            </a:r>
            <a:r>
              <a:rPr lang="en-US" altLang="ko-KR" dirty="0"/>
              <a:t>1~3,</a:t>
            </a:r>
            <a:r>
              <a:rPr lang="ko-KR" altLang="en-US" dirty="0"/>
              <a:t>대략적 플레이시간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800061A4-8285-4732-84CD-0B8620CC2A3C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4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4005E7-7B91-4C95-AF39-B1E079BD3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783885-86CD-4851-A362-755D20C1CC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32127-EE13-4CF1-94EC-4883CFF47E1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18B2FC-C1C5-4A2D-9470-F3D4B0AEEE02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19CF3-4531-4A57-9AAD-D4ED89729E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Autofit/>
          </a:bodyPr>
          <a:lstStyle>
            <a:lvl1pPr marL="0" marR="0" lvl="0" indent="0" algn="ctr" fontAlgn="auto">
              <a:spcBef>
                <a:spcPts val="0"/>
              </a:spcBef>
              <a:spcAft>
                <a:spcPts val="0"/>
              </a:spcAft>
              <a:tabLst/>
              <a:defRPr lang="ko-KR" sz="60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C4EF86-DC80-4B69-8CA4-690CAF603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2400" b="0" i="0" u="none" strike="noStrike" cap="none" spc="0" baseline="0">
                <a:solidFill>
                  <a:srgbClr val="3A3838"/>
                </a:solidFill>
                <a:uFillTx/>
                <a:latin typeface="굴림" pitchFamily="50"/>
                <a:ea typeface="나눔바른고딕 UltraLight"/>
              </a:defRPr>
            </a:lvl1pPr>
          </a:lstStyle>
          <a:p>
            <a:pPr lvl="0"/>
            <a:r>
              <a:rPr lang="ko-KR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0462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.dragonest.com/en" TargetMode="External"/><Relationship Id="rId13" Type="http://schemas.openxmlformats.org/officeDocument/2006/relationships/hyperlink" Target="https://www.techjockey.com/detail/autodesk-3ds-max" TargetMode="External"/><Relationship Id="rId3" Type="http://schemas.openxmlformats.org/officeDocument/2006/relationships/hyperlink" Target="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" TargetMode="External"/><Relationship Id="rId7" Type="http://schemas.openxmlformats.org/officeDocument/2006/relationships/hyperlink" Target="https://teamfighttactics.leagueoflegends.com/ko-kr/" TargetMode="External"/><Relationship Id="rId12" Type="http://schemas.openxmlformats.org/officeDocument/2006/relationships/hyperlink" Target="https://en.m.wikipedia.org/wiki/Adobe_Creative_Suite#Creative_Suite_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lchess.gg/champions/set6/swain" TargetMode="External"/><Relationship Id="rId11" Type="http://schemas.openxmlformats.org/officeDocument/2006/relationships/hyperlink" Target="https://www.pcworld.com/article/422692/directx-12-faq-all-about-windows-10s-supercharged-graphics-tech.html" TargetMode="External"/><Relationship Id="rId5" Type="http://schemas.openxmlformats.org/officeDocument/2006/relationships/hyperlink" Target="https://rlawkrrk.tistory.com/1191" TargetMode="External"/><Relationship Id="rId10" Type="http://schemas.openxmlformats.org/officeDocument/2006/relationships/hyperlink" Target="https://docs.microsoft.com/en-us/dotnet/" TargetMode="External"/><Relationship Id="rId4" Type="http://schemas.openxmlformats.org/officeDocument/2006/relationships/hyperlink" Target="http://www.dbpia.co.kr/journal/articleDetail?nodeId=NODE09415143" TargetMode="External"/><Relationship Id="rId9" Type="http://schemas.openxmlformats.org/officeDocument/2006/relationships/hyperlink" Target="https://answers.microsoft.com/ko-kr/windows/forum?sort=LastReplyDate&amp;dir=Desc&amp;tab=All&amp;status=all&amp;mod=&amp;modAge=&amp;advFil=&amp;postedAfter=&amp;postedBefore=&amp;threadType=All&amp;isFilterExpanded=false&amp;page=1" TargetMode="External"/><Relationship Id="rId14" Type="http://schemas.openxmlformats.org/officeDocument/2006/relationships/hyperlink" Target="http://pixologic.com/blog/?s=Z+brush+202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2A685C50-0F00-4900-AE9D-6E4A9D413B20}"/>
              </a:ext>
            </a:extLst>
          </p:cNvPr>
          <p:cNvSpPr txBox="1"/>
          <p:nvPr/>
        </p:nvSpPr>
        <p:spPr>
          <a:xfrm>
            <a:off x="5956008" y="2866616"/>
            <a:ext cx="18472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000" b="1" i="0" u="none" strike="noStrike" kern="1200" cap="none" spc="-30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B15F42-D6DB-4356-8C63-E5E201EBA64A}"/>
              </a:ext>
            </a:extLst>
          </p:cNvPr>
          <p:cNvSpPr txBox="1"/>
          <p:nvPr/>
        </p:nvSpPr>
        <p:spPr>
          <a:xfrm>
            <a:off x="3284442" y="2751210"/>
            <a:ext cx="5343131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6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길드 배틀 체스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8F4F0E9-20B6-4DE5-8E47-4D1641B6E761}"/>
              </a:ext>
            </a:extLst>
          </p:cNvPr>
          <p:cNvSpPr txBox="1"/>
          <p:nvPr/>
        </p:nvSpPr>
        <p:spPr>
          <a:xfrm>
            <a:off x="9677735" y="5322210"/>
            <a:ext cx="2225292" cy="128528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2017182044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최은우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2016182022 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신동원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2016182041 </a:t>
            </a:r>
            <a:r>
              <a:rPr lang="ko-KR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rPr>
              <a:t>조영환</a:t>
            </a:r>
            <a:endParaRPr lang="ko-KR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나눔바른고딕 Ul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2768FE89-6260-4C81-A0E0-E2F3FDF316C2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82B0661E-5E88-47A5-BF79-45A68426070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102EE85B-69ED-4124-B70E-3F95D292A94B}"/>
              </a:ext>
            </a:extLst>
          </p:cNvPr>
          <p:cNvSpPr txBox="1"/>
          <p:nvPr/>
        </p:nvSpPr>
        <p:spPr>
          <a:xfrm>
            <a:off x="472187" y="4083865"/>
            <a:ext cx="344517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종료 후 유닛 경험치 증가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AEF95112-807B-4B2B-B273-10BB64D2897A}"/>
              </a:ext>
            </a:extLst>
          </p:cNvPr>
          <p:cNvSpPr txBox="1"/>
          <p:nvPr/>
        </p:nvSpPr>
        <p:spPr>
          <a:xfrm>
            <a:off x="4906359" y="4083865"/>
            <a:ext cx="2276581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경험치 축적 후 승급</a:t>
            </a:r>
            <a:b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</a:b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(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승급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: </a:t>
            </a:r>
            <a:r>
              <a:rPr lang="ko-KR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능력치 증가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)</a:t>
            </a:r>
            <a:endParaRPr lang="ko-KR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DD9BA7CC-82B9-472D-B995-4FAD5BA12937}"/>
              </a:ext>
            </a:extLst>
          </p:cNvPr>
          <p:cNvSpPr txBox="1"/>
          <p:nvPr/>
        </p:nvSpPr>
        <p:spPr>
          <a:xfrm>
            <a:off x="8294010" y="4451363"/>
            <a:ext cx="26641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D6F99FD3-A9D4-4B95-AEEC-33EB01333A38}"/>
              </a:ext>
            </a:extLst>
          </p:cNvPr>
          <p:cNvSpPr/>
          <p:nvPr/>
        </p:nvSpPr>
        <p:spPr>
          <a:xfrm>
            <a:off x="3917362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3E556125-D72E-4D94-A760-EF8CF11C6332}"/>
              </a:ext>
            </a:extLst>
          </p:cNvPr>
          <p:cNvSpPr/>
          <p:nvPr/>
        </p:nvSpPr>
        <p:spPr>
          <a:xfrm>
            <a:off x="7720580" y="2633261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8">
            <a:extLst>
              <a:ext uri="{FF2B5EF4-FFF2-40B4-BE49-F238E27FC236}">
                <a16:creationId xmlns:a16="http://schemas.microsoft.com/office/drawing/2014/main" id="{DB8ECB38-E693-4025-A583-63C9B45DDCC9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0" name="타원 39">
            <a:extLst>
              <a:ext uri="{FF2B5EF4-FFF2-40B4-BE49-F238E27FC236}">
                <a16:creationId xmlns:a16="http://schemas.microsoft.com/office/drawing/2014/main" id="{232FF55A-38B9-4D34-B5DA-CDA16AE6CE43}"/>
              </a:ext>
            </a:extLst>
          </p:cNvPr>
          <p:cNvSpPr/>
          <p:nvPr/>
        </p:nvSpPr>
        <p:spPr>
          <a:xfrm>
            <a:off x="1725710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1" name="화살표: 오른쪽 42">
            <a:extLst>
              <a:ext uri="{FF2B5EF4-FFF2-40B4-BE49-F238E27FC236}">
                <a16:creationId xmlns:a16="http://schemas.microsoft.com/office/drawing/2014/main" id="{91D068BB-464C-4724-931B-2630B82BBD69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화살표: 오른쪽 43">
            <a:extLst>
              <a:ext uri="{FF2B5EF4-FFF2-40B4-BE49-F238E27FC236}">
                <a16:creationId xmlns:a16="http://schemas.microsoft.com/office/drawing/2014/main" id="{3A583B40-B4CF-48EE-A037-5583CB3A7EB3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TextBox 44">
            <a:extLst>
              <a:ext uri="{FF2B5EF4-FFF2-40B4-BE49-F238E27FC236}">
                <a16:creationId xmlns:a16="http://schemas.microsoft.com/office/drawing/2014/main" id="{F0623261-1225-4A3A-9A3F-1F34E6E471CA}"/>
              </a:ext>
            </a:extLst>
          </p:cNvPr>
          <p:cNvSpPr txBox="1"/>
          <p:nvPr/>
        </p:nvSpPr>
        <p:spPr>
          <a:xfrm>
            <a:off x="1084899" y="5291157"/>
            <a:ext cx="204575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4" name="그림 8">
            <a:extLst>
              <a:ext uri="{FF2B5EF4-FFF2-40B4-BE49-F238E27FC236}">
                <a16:creationId xmlns:a16="http://schemas.microsoft.com/office/drawing/2014/main" id="{FA3AD1E3-241E-4F33-B62F-0AF60E1D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2">
            <a:extLst>
              <a:ext uri="{FF2B5EF4-FFF2-40B4-BE49-F238E27FC236}">
                <a16:creationId xmlns:a16="http://schemas.microsoft.com/office/drawing/2014/main" id="{B20119F4-474F-4A02-88B8-F08D4684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842" y="1850562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3E1105-0D74-4B00-A538-209F623F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8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7" name="TextBox 29">
            <a:extLst>
              <a:ext uri="{FF2B5EF4-FFF2-40B4-BE49-F238E27FC236}">
                <a16:creationId xmlns:a16="http://schemas.microsoft.com/office/drawing/2014/main" id="{65AC6030-8C57-42A4-8A41-867A50481E85}"/>
              </a:ext>
            </a:extLst>
          </p:cNvPr>
          <p:cNvSpPr txBox="1"/>
          <p:nvPr/>
        </p:nvSpPr>
        <p:spPr>
          <a:xfrm>
            <a:off x="5693032" y="5269732"/>
            <a:ext cx="64633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44E3BAB-7EF7-4A6B-BAB7-CAFAA7951031}"/>
              </a:ext>
            </a:extLst>
          </p:cNvPr>
          <p:cNvSpPr txBox="1"/>
          <p:nvPr/>
        </p:nvSpPr>
        <p:spPr>
          <a:xfrm>
            <a:off x="8861427" y="5269732"/>
            <a:ext cx="181331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altLang="ko-KR" sz="20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타원 37">
            <a:extLst>
              <a:ext uri="{FF2B5EF4-FFF2-40B4-BE49-F238E27FC236}">
                <a16:creationId xmlns:a16="http://schemas.microsoft.com/office/drawing/2014/main" id="{4229051A-CBA5-4FF0-8EB9-2427FA79E1F4}"/>
              </a:ext>
            </a:extLst>
          </p:cNvPr>
          <p:cNvSpPr/>
          <p:nvPr/>
        </p:nvSpPr>
        <p:spPr>
          <a:xfrm>
            <a:off x="9371118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3B9AC188-E166-4B5F-9272-285D62DE6F9C}"/>
              </a:ext>
            </a:extLst>
          </p:cNvPr>
          <p:cNvSpPr txBox="1"/>
          <p:nvPr/>
        </p:nvSpPr>
        <p:spPr>
          <a:xfrm>
            <a:off x="7948586" y="4086782"/>
            <a:ext cx="36760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HP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가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0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이면 승리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,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패배</a:t>
            </a: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362D5916-2389-49C6-9C8D-7449F74E496C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886241F2-C60E-463A-9AF0-F73087CD6382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3" name="그룹 34">
            <a:extLst>
              <a:ext uri="{FF2B5EF4-FFF2-40B4-BE49-F238E27FC236}">
                <a16:creationId xmlns:a16="http://schemas.microsoft.com/office/drawing/2014/main" id="{C3C14F3E-CF5E-4A26-B3BD-FF5E95F141AC}"/>
              </a:ext>
            </a:extLst>
          </p:cNvPr>
          <p:cNvGrpSpPr/>
          <p:nvPr/>
        </p:nvGrpSpPr>
        <p:grpSpPr>
          <a:xfrm>
            <a:off x="5134328" y="1111965"/>
            <a:ext cx="5527090" cy="5474869"/>
            <a:chOff x="5134328" y="1111965"/>
            <a:chExt cx="5527090" cy="5474869"/>
          </a:xfrm>
        </p:grpSpPr>
        <p:sp>
          <p:nvSpPr>
            <p:cNvPr id="4" name="직사각형 66">
              <a:extLst>
                <a:ext uri="{FF2B5EF4-FFF2-40B4-BE49-F238E27FC236}">
                  <a16:creationId xmlns:a16="http://schemas.microsoft.com/office/drawing/2014/main" id="{BCE35F48-2877-4C0F-93F4-C6A249CCD017}"/>
                </a:ext>
              </a:extLst>
            </p:cNvPr>
            <p:cNvSpPr/>
            <p:nvPr/>
          </p:nvSpPr>
          <p:spPr>
            <a:xfrm>
              <a:off x="5144194" y="1111965"/>
              <a:ext cx="5507358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오토 배틀 게임의 단점</a:t>
              </a: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적을 견제할 수 있는 수단이 없다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특정 유닛에 대한 의존도가 높다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게임에 대한 이해도가 필요하다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</p:txBody>
        </p:sp>
        <p:sp>
          <p:nvSpPr>
            <p:cNvPr id="5" name="직사각형 64">
              <a:extLst>
                <a:ext uri="{FF2B5EF4-FFF2-40B4-BE49-F238E27FC236}">
                  <a16:creationId xmlns:a16="http://schemas.microsoft.com/office/drawing/2014/main" id="{54AFCCC0-47F4-4F7B-B142-64023F453591}"/>
                </a:ext>
              </a:extLst>
            </p:cNvPr>
            <p:cNvSpPr/>
            <p:nvPr/>
          </p:nvSpPr>
          <p:spPr>
            <a:xfrm>
              <a:off x="5134328" y="3889729"/>
              <a:ext cx="5527090" cy="269710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 w="9528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기존 게임과의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차별점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: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상대 플레이어를 견제할 수 있는 수단을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    </a:t>
              </a: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유닛 강화 수단을 추가해 특정 유닛의 의존도를 낮추어 다양성을 추가한다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</a:t>
              </a: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0" cap="none" spc="0" baseline="0">
                <a:solidFill>
                  <a:srgbClr val="000000"/>
                </a:solidFill>
                <a:uFillTx/>
                <a:latin typeface="맑은 고딕"/>
                <a:ea typeface="나눔바른고딕 UltraLight"/>
              </a:endParaRPr>
            </a:p>
            <a:p>
              <a:pPr marL="457200" marR="0" lvl="0" indent="-45720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AutoNum type="arabicPeriod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쉽게 이해할 수 있는 디자인의 유닛을 사용한다</a:t>
              </a:r>
              <a:r>
                <a:rPr lang="en-US" sz="1800" b="0" i="0" u="none" strike="noStrike" kern="0" cap="none" spc="0" baseline="0">
                  <a:solidFill>
                    <a:srgbClr val="000000"/>
                  </a:solidFill>
                  <a:uFillTx/>
                  <a:latin typeface="맑은 고딕"/>
                  <a:ea typeface="나눔바른고딕 UltraLight"/>
                </a:rPr>
                <a:t>. </a:t>
              </a:r>
            </a:p>
          </p:txBody>
        </p:sp>
      </p:grpSp>
      <p:sp>
        <p:nvSpPr>
          <p:cNvPr id="6" name="직사각형 67">
            <a:extLst>
              <a:ext uri="{FF2B5EF4-FFF2-40B4-BE49-F238E27FC236}">
                <a16:creationId xmlns:a16="http://schemas.microsoft.com/office/drawing/2014/main" id="{CC48E463-A5AD-48F3-9A24-4EC8EFE577C3}"/>
              </a:ext>
            </a:extLst>
          </p:cNvPr>
          <p:cNvSpPr/>
          <p:nvPr/>
        </p:nvSpPr>
        <p:spPr>
          <a:xfrm>
            <a:off x="9335493" y="3383673"/>
            <a:ext cx="1316059" cy="912260"/>
          </a:xfrm>
          <a:prstGeom prst="rect">
            <a:avLst/>
          </a:prstGeom>
          <a:solidFill>
            <a:srgbClr val="FFD7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차별성</a:t>
            </a:r>
          </a:p>
        </p:txBody>
      </p:sp>
      <p:pic>
        <p:nvPicPr>
          <p:cNvPr id="7" name="그림 26">
            <a:extLst>
              <a:ext uri="{FF2B5EF4-FFF2-40B4-BE49-F238E27FC236}">
                <a16:creationId xmlns:a16="http://schemas.microsoft.com/office/drawing/2014/main" id="{36F3AB7C-61F4-4DE3-BDEA-D52DD880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" y="4092516"/>
            <a:ext cx="3787069" cy="213023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8" name="Picture 2" descr="리그 오브 레전드/전략적 팀 전투 - 나무위키">
            <a:extLst>
              <a:ext uri="{FF2B5EF4-FFF2-40B4-BE49-F238E27FC236}">
                <a16:creationId xmlns:a16="http://schemas.microsoft.com/office/drawing/2014/main" id="{3B32D224-50BF-4ACB-91A0-A6463A882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6921" y="1433852"/>
            <a:ext cx="3788798" cy="2131201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95445FFE-7D7E-465C-8859-6445B5B132F8}"/>
              </a:ext>
            </a:extLst>
          </p:cNvPr>
          <p:cNvSpPr txBox="1"/>
          <p:nvPr/>
        </p:nvSpPr>
        <p:spPr>
          <a:xfrm>
            <a:off x="781574" y="3644112"/>
            <a:ext cx="393569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D52ED51A-B25C-4D89-86E0-C3670A880E2F}"/>
              </a:ext>
            </a:extLst>
          </p:cNvPr>
          <p:cNvSpPr txBox="1"/>
          <p:nvPr/>
        </p:nvSpPr>
        <p:spPr>
          <a:xfrm>
            <a:off x="1067333" y="6281635"/>
            <a:ext cx="339227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[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출처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:</a:t>
            </a: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 체스 공식 홈페이지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]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C2287D89-9D0B-4897-A7BB-CCC17DDB389A}"/>
              </a:ext>
            </a:extLst>
          </p:cNvPr>
          <p:cNvSpPr txBox="1"/>
          <p:nvPr/>
        </p:nvSpPr>
        <p:spPr>
          <a:xfrm>
            <a:off x="472187" y="936437"/>
            <a:ext cx="1050288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차별성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9EE1AD5B-22B4-40F7-9B33-E7803AE30063}"/>
              </a:ext>
            </a:extLst>
          </p:cNvPr>
          <p:cNvSpPr txBox="1"/>
          <p:nvPr/>
        </p:nvSpPr>
        <p:spPr>
          <a:xfrm>
            <a:off x="472187" y="346685"/>
            <a:ext cx="374333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04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타 게임과 차별성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4">
            <a:extLst>
              <a:ext uri="{FF2B5EF4-FFF2-40B4-BE49-F238E27FC236}">
                <a16:creationId xmlns:a16="http://schemas.microsoft.com/office/drawing/2014/main" id="{EC086C1F-E4D4-42E1-97BE-66550A7259F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21">
            <a:extLst>
              <a:ext uri="{FF2B5EF4-FFF2-40B4-BE49-F238E27FC236}">
                <a16:creationId xmlns:a16="http://schemas.microsoft.com/office/drawing/2014/main" id="{29C8D71E-768A-4858-8B8C-7598C75239C3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4" name="TextBox 15">
            <a:extLst>
              <a:ext uri="{FF2B5EF4-FFF2-40B4-BE49-F238E27FC236}">
                <a16:creationId xmlns:a16="http://schemas.microsoft.com/office/drawing/2014/main" id="{5AF682A1-1714-42A6-8A07-FFA0BF315404}"/>
              </a:ext>
            </a:extLst>
          </p:cNvPr>
          <p:cNvSpPr txBox="1"/>
          <p:nvPr/>
        </p:nvSpPr>
        <p:spPr>
          <a:xfrm>
            <a:off x="104771" y="2239758"/>
            <a:ext cx="3935696" cy="267765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A*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를 이용한</a:t>
            </a:r>
            <a:r>
              <a:rPr lang="en-US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 </a:t>
            </a: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길찾기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렌더링 작업</a:t>
            </a: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그래픽 리소스 자제 제작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  <a:p>
            <a:pPr marL="342900" marR="0" lvl="0" indent="-34290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나눔바른고딕 UltraLight"/>
              </a:rPr>
              <a:t>서버 클라이언트 연동</a:t>
            </a:r>
            <a:endParaRPr lang="en-US" sz="24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나눔바른고딕 UltraLight"/>
            </a:endParaRPr>
          </a:p>
        </p:txBody>
      </p:sp>
      <p:grpSp>
        <p:nvGrpSpPr>
          <p:cNvPr id="5" name="그룹 36">
            <a:extLst>
              <a:ext uri="{FF2B5EF4-FFF2-40B4-BE49-F238E27FC236}">
                <a16:creationId xmlns:a16="http://schemas.microsoft.com/office/drawing/2014/main" id="{17E4EEF6-CA79-41D2-8B13-374C6590D02D}"/>
              </a:ext>
            </a:extLst>
          </p:cNvPr>
          <p:cNvGrpSpPr/>
          <p:nvPr/>
        </p:nvGrpSpPr>
        <p:grpSpPr>
          <a:xfrm>
            <a:off x="4312886" y="1828479"/>
            <a:ext cx="3637227" cy="653522"/>
            <a:chOff x="4312886" y="1828479"/>
            <a:chExt cx="3637227" cy="653522"/>
          </a:xfrm>
        </p:grpSpPr>
        <p:sp>
          <p:nvSpPr>
            <p:cNvPr id="6" name="직사각형 37">
              <a:extLst>
                <a:ext uri="{FF2B5EF4-FFF2-40B4-BE49-F238E27FC236}">
                  <a16:creationId xmlns:a16="http://schemas.microsoft.com/office/drawing/2014/main" id="{6C2554C3-9DC6-4B2A-A31C-B582FD7E7CBD}"/>
                </a:ext>
              </a:extLst>
            </p:cNvPr>
            <p:cNvSpPr/>
            <p:nvPr/>
          </p:nvSpPr>
          <p:spPr>
            <a:xfrm>
              <a:off x="4992688" y="2078239"/>
              <a:ext cx="2876446" cy="36312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맑은 고딕"/>
                  <a:ea typeface="맑은 고딕"/>
                </a:rPr>
                <a:t>Microsoft Windows 10</a:t>
              </a:r>
            </a:p>
          </p:txBody>
        </p:sp>
        <p:cxnSp>
          <p:nvCxnSpPr>
            <p:cNvPr id="7" name="직선 연결선 38">
              <a:extLst>
                <a:ext uri="{FF2B5EF4-FFF2-40B4-BE49-F238E27FC236}">
                  <a16:creationId xmlns:a16="http://schemas.microsoft.com/office/drawing/2014/main" id="{48C68246-00C9-4129-90D0-ED9F26C13FCC}"/>
                </a:ext>
              </a:extLst>
            </p:cNvPr>
            <p:cNvCxnSpPr/>
            <p:nvPr/>
          </p:nvCxnSpPr>
          <p:spPr>
            <a:xfrm>
              <a:off x="4312886" y="248200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8" name="그림 39">
              <a:extLst>
                <a:ext uri="{FF2B5EF4-FFF2-40B4-BE49-F238E27FC236}">
                  <a16:creationId xmlns:a16="http://schemas.microsoft.com/office/drawing/2014/main" id="{09BC70E4-42B7-4A60-883F-1CADF3C5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2886" y="1828479"/>
              <a:ext cx="560353" cy="6167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9" name="그룹 40">
            <a:extLst>
              <a:ext uri="{FF2B5EF4-FFF2-40B4-BE49-F238E27FC236}">
                <a16:creationId xmlns:a16="http://schemas.microsoft.com/office/drawing/2014/main" id="{0A0D9F1C-716F-4D74-9348-E88DA2FAD939}"/>
              </a:ext>
            </a:extLst>
          </p:cNvPr>
          <p:cNvGrpSpPr/>
          <p:nvPr/>
        </p:nvGrpSpPr>
        <p:grpSpPr>
          <a:xfrm>
            <a:off x="4312804" y="3448440"/>
            <a:ext cx="3637309" cy="400114"/>
            <a:chOff x="4312804" y="3448440"/>
            <a:chExt cx="3637309" cy="400114"/>
          </a:xfrm>
        </p:grpSpPr>
        <p:sp>
          <p:nvSpPr>
            <p:cNvPr id="10" name="직사각형 41">
              <a:extLst>
                <a:ext uri="{FF2B5EF4-FFF2-40B4-BE49-F238E27FC236}">
                  <a16:creationId xmlns:a16="http://schemas.microsoft.com/office/drawing/2014/main" id="{59E41DE1-5B8F-4774-BE51-DD7055E033C4}"/>
                </a:ext>
              </a:extLst>
            </p:cNvPr>
            <p:cNvSpPr/>
            <p:nvPr/>
          </p:nvSpPr>
          <p:spPr>
            <a:xfrm>
              <a:off x="4992624" y="3448440"/>
              <a:ext cx="2876501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Visual Studio 2019</a:t>
              </a:r>
            </a:p>
          </p:txBody>
        </p:sp>
        <p:cxnSp>
          <p:nvCxnSpPr>
            <p:cNvPr id="11" name="직선 연결선 42">
              <a:extLst>
                <a:ext uri="{FF2B5EF4-FFF2-40B4-BE49-F238E27FC236}">
                  <a16:creationId xmlns:a16="http://schemas.microsoft.com/office/drawing/2014/main" id="{C0416B43-9F07-48DD-9041-59620A003174}"/>
                </a:ext>
              </a:extLst>
            </p:cNvPr>
            <p:cNvCxnSpPr/>
            <p:nvPr/>
          </p:nvCxnSpPr>
          <p:spPr>
            <a:xfrm>
              <a:off x="4312804" y="3836886"/>
              <a:ext cx="3637309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grpSp>
        <p:nvGrpSpPr>
          <p:cNvPr id="12" name="그룹 43">
            <a:extLst>
              <a:ext uri="{FF2B5EF4-FFF2-40B4-BE49-F238E27FC236}">
                <a16:creationId xmlns:a16="http://schemas.microsoft.com/office/drawing/2014/main" id="{12838982-11E4-4592-828F-6E1BF55961DC}"/>
              </a:ext>
            </a:extLst>
          </p:cNvPr>
          <p:cNvGrpSpPr/>
          <p:nvPr/>
        </p:nvGrpSpPr>
        <p:grpSpPr>
          <a:xfrm>
            <a:off x="4261296" y="4551672"/>
            <a:ext cx="3688817" cy="802844"/>
            <a:chOff x="4261296" y="4551672"/>
            <a:chExt cx="3688817" cy="802844"/>
          </a:xfrm>
        </p:grpSpPr>
        <p:grpSp>
          <p:nvGrpSpPr>
            <p:cNvPr id="13" name="그룹 44">
              <a:extLst>
                <a:ext uri="{FF2B5EF4-FFF2-40B4-BE49-F238E27FC236}">
                  <a16:creationId xmlns:a16="http://schemas.microsoft.com/office/drawing/2014/main" id="{163724A6-AAD9-44FF-B548-44766BB6464F}"/>
                </a:ext>
              </a:extLst>
            </p:cNvPr>
            <p:cNvGrpSpPr/>
            <p:nvPr/>
          </p:nvGrpSpPr>
          <p:grpSpPr>
            <a:xfrm>
              <a:off x="4312886" y="4954402"/>
              <a:ext cx="3637227" cy="400114"/>
              <a:chOff x="4312886" y="4954402"/>
              <a:chExt cx="3637227" cy="400114"/>
            </a:xfrm>
          </p:grpSpPr>
          <p:sp>
            <p:nvSpPr>
              <p:cNvPr id="14" name="직사각형 46">
                <a:extLst>
                  <a:ext uri="{FF2B5EF4-FFF2-40B4-BE49-F238E27FC236}">
                    <a16:creationId xmlns:a16="http://schemas.microsoft.com/office/drawing/2014/main" id="{14A3956D-C1A8-4C02-95DB-3C277EF9B824}"/>
                  </a:ext>
                </a:extLst>
              </p:cNvPr>
              <p:cNvSpPr/>
              <p:nvPr/>
            </p:nvSpPr>
            <p:spPr>
              <a:xfrm>
                <a:off x="4992688" y="4954402"/>
                <a:ext cx="2876437" cy="400114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lang="en-US"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000" b="0" i="0" u="none" strike="noStrike" kern="1200" cap="none" spc="0" baseline="0">
                    <a:solidFill>
                      <a:srgbClr val="3A3838"/>
                    </a:solidFill>
                    <a:uFillTx/>
                    <a:latin typeface="굴림" pitchFamily="50"/>
                    <a:ea typeface="한컴 윤고딕 720"/>
                  </a:rPr>
                  <a:t>DirectX 12</a:t>
                </a:r>
              </a:p>
            </p:txBody>
          </p:sp>
          <p:cxnSp>
            <p:nvCxnSpPr>
              <p:cNvPr id="15" name="직선 연결선 47">
                <a:extLst>
                  <a:ext uri="{FF2B5EF4-FFF2-40B4-BE49-F238E27FC236}">
                    <a16:creationId xmlns:a16="http://schemas.microsoft.com/office/drawing/2014/main" id="{3AF5081A-14DB-4B94-A688-38BBEA48F123}"/>
                  </a:ext>
                </a:extLst>
              </p:cNvPr>
              <p:cNvCxnSpPr/>
              <p:nvPr/>
            </p:nvCxnSpPr>
            <p:spPr>
              <a:xfrm>
                <a:off x="4312886" y="5283128"/>
                <a:ext cx="3637227" cy="0"/>
              </a:xfrm>
              <a:prstGeom prst="straightConnector1">
                <a:avLst/>
              </a:prstGeom>
              <a:noFill/>
              <a:ln w="12701" cap="flat">
                <a:solidFill>
                  <a:srgbClr val="817C7C"/>
                </a:solidFill>
                <a:prstDash val="solid"/>
                <a:miter/>
              </a:ln>
            </p:spPr>
          </p:cxnSp>
        </p:grpSp>
        <p:pic>
          <p:nvPicPr>
            <p:cNvPr id="1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6B46951C-469F-4F11-A462-4467E1D3B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700" t="8440" r="25120" b="13000"/>
            <a:stretch>
              <a:fillRect/>
            </a:stretch>
          </p:blipFill>
          <p:spPr>
            <a:xfrm>
              <a:off x="4261296" y="4551672"/>
              <a:ext cx="672550" cy="687775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7" name="그룹 48">
            <a:extLst>
              <a:ext uri="{FF2B5EF4-FFF2-40B4-BE49-F238E27FC236}">
                <a16:creationId xmlns:a16="http://schemas.microsoft.com/office/drawing/2014/main" id="{C8C9222F-1F00-48B1-9F47-456A71E87125}"/>
              </a:ext>
            </a:extLst>
          </p:cNvPr>
          <p:cNvGrpSpPr/>
          <p:nvPr/>
        </p:nvGrpSpPr>
        <p:grpSpPr>
          <a:xfrm>
            <a:off x="8307086" y="1959102"/>
            <a:ext cx="3637227" cy="921193"/>
            <a:chOff x="8307086" y="1959102"/>
            <a:chExt cx="3637227" cy="921193"/>
          </a:xfrm>
        </p:grpSpPr>
        <p:sp>
          <p:nvSpPr>
            <p:cNvPr id="18" name="직사각형 49">
              <a:extLst>
                <a:ext uri="{FF2B5EF4-FFF2-40B4-BE49-F238E27FC236}">
                  <a16:creationId xmlns:a16="http://schemas.microsoft.com/office/drawing/2014/main" id="{349407F6-478A-4905-8405-88EB376E9F46}"/>
                </a:ext>
              </a:extLst>
            </p:cNvPr>
            <p:cNvSpPr/>
            <p:nvPr/>
          </p:nvSpPr>
          <p:spPr>
            <a:xfrm>
              <a:off x="8986887" y="2172413"/>
              <a:ext cx="2876437" cy="707882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Adobe Photoshop CS5</a:t>
              </a:r>
            </a:p>
          </p:txBody>
        </p:sp>
        <p:cxnSp>
          <p:nvCxnSpPr>
            <p:cNvPr id="19" name="직선 연결선 50">
              <a:extLst>
                <a:ext uri="{FF2B5EF4-FFF2-40B4-BE49-F238E27FC236}">
                  <a16:creationId xmlns:a16="http://schemas.microsoft.com/office/drawing/2014/main" id="{719C4F23-35B7-46F4-A5A1-27C97D204746}"/>
                </a:ext>
              </a:extLst>
            </p:cNvPr>
            <p:cNvCxnSpPr/>
            <p:nvPr/>
          </p:nvCxnSpPr>
          <p:spPr>
            <a:xfrm>
              <a:off x="8307086" y="2547271"/>
              <a:ext cx="3637227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0" name="그림 51">
              <a:extLst>
                <a:ext uri="{FF2B5EF4-FFF2-40B4-BE49-F238E27FC236}">
                  <a16:creationId xmlns:a16="http://schemas.microsoft.com/office/drawing/2014/main" id="{5A497410-66B8-4DAF-8095-13D10C95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7086" y="1959102"/>
              <a:ext cx="560353" cy="53542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1" name="그룹 52">
            <a:extLst>
              <a:ext uri="{FF2B5EF4-FFF2-40B4-BE49-F238E27FC236}">
                <a16:creationId xmlns:a16="http://schemas.microsoft.com/office/drawing/2014/main" id="{D8279609-3F54-493B-87E6-884650E9CAB1}"/>
              </a:ext>
            </a:extLst>
          </p:cNvPr>
          <p:cNvGrpSpPr/>
          <p:nvPr/>
        </p:nvGrpSpPr>
        <p:grpSpPr>
          <a:xfrm>
            <a:off x="8366577" y="3308262"/>
            <a:ext cx="3637318" cy="625486"/>
            <a:chOff x="8366577" y="3308262"/>
            <a:chExt cx="3637318" cy="625486"/>
          </a:xfrm>
        </p:grpSpPr>
        <p:sp>
          <p:nvSpPr>
            <p:cNvPr id="22" name="직사각형 53">
              <a:extLst>
                <a:ext uri="{FF2B5EF4-FFF2-40B4-BE49-F238E27FC236}">
                  <a16:creationId xmlns:a16="http://schemas.microsoft.com/office/drawing/2014/main" id="{76287825-5B0A-4209-AB7C-ED0805717B99}"/>
                </a:ext>
              </a:extLst>
            </p:cNvPr>
            <p:cNvSpPr/>
            <p:nvPr/>
          </p:nvSpPr>
          <p:spPr>
            <a:xfrm>
              <a:off x="9046387" y="353363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Autodesk 3Ds Max</a:t>
              </a:r>
            </a:p>
          </p:txBody>
        </p:sp>
        <p:cxnSp>
          <p:nvCxnSpPr>
            <p:cNvPr id="23" name="직선 연결선 54">
              <a:extLst>
                <a:ext uri="{FF2B5EF4-FFF2-40B4-BE49-F238E27FC236}">
                  <a16:creationId xmlns:a16="http://schemas.microsoft.com/office/drawing/2014/main" id="{A457D198-E980-4401-85C8-CBE3A18D20F9}"/>
                </a:ext>
              </a:extLst>
            </p:cNvPr>
            <p:cNvCxnSpPr/>
            <p:nvPr/>
          </p:nvCxnSpPr>
          <p:spPr>
            <a:xfrm>
              <a:off x="8366577" y="388594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  <p:pic>
          <p:nvPicPr>
            <p:cNvPr id="24" name="그림 55">
              <a:extLst>
                <a:ext uri="{FF2B5EF4-FFF2-40B4-BE49-F238E27FC236}">
                  <a16:creationId xmlns:a16="http://schemas.microsoft.com/office/drawing/2014/main" id="{1B9B33CE-5628-419C-8CB2-FA7F8E29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0139" y="3308262"/>
              <a:ext cx="473238" cy="55301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5" name="Picture 6" descr="ê´ë ¨ ì´ë¯¸ì§">
            <a:extLst>
              <a:ext uri="{FF2B5EF4-FFF2-40B4-BE49-F238E27FC236}">
                <a16:creationId xmlns:a16="http://schemas.microsoft.com/office/drawing/2014/main" id="{F952DFC1-2DBE-499D-B625-8B711FFF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0" t="10100" r="77990" b="27280"/>
          <a:stretch>
            <a:fillRect/>
          </a:stretch>
        </p:blipFill>
        <p:spPr>
          <a:xfrm>
            <a:off x="4278834" y="3098499"/>
            <a:ext cx="661202" cy="6704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그림 1">
            <a:extLst>
              <a:ext uri="{FF2B5EF4-FFF2-40B4-BE49-F238E27FC236}">
                <a16:creationId xmlns:a16="http://schemas.microsoft.com/office/drawing/2014/main" id="{46A80BD1-D3FB-495B-B4EB-F6AE7C1F1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577" y="4639308"/>
            <a:ext cx="616726" cy="61672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7" name="그룹 58">
            <a:extLst>
              <a:ext uri="{FF2B5EF4-FFF2-40B4-BE49-F238E27FC236}">
                <a16:creationId xmlns:a16="http://schemas.microsoft.com/office/drawing/2014/main" id="{18FAC67A-0A97-4CE4-9D2A-FCDB0E0A2D3D}"/>
              </a:ext>
            </a:extLst>
          </p:cNvPr>
          <p:cNvGrpSpPr/>
          <p:nvPr/>
        </p:nvGrpSpPr>
        <p:grpSpPr>
          <a:xfrm>
            <a:off x="8394768" y="4917414"/>
            <a:ext cx="3637318" cy="400114"/>
            <a:chOff x="8394768" y="4917414"/>
            <a:chExt cx="3637318" cy="400114"/>
          </a:xfrm>
        </p:grpSpPr>
        <p:sp>
          <p:nvSpPr>
            <p:cNvPr id="28" name="직사각형 59">
              <a:extLst>
                <a:ext uri="{FF2B5EF4-FFF2-40B4-BE49-F238E27FC236}">
                  <a16:creationId xmlns:a16="http://schemas.microsoft.com/office/drawing/2014/main" id="{2D22F95F-29D5-42FB-8978-DBE544C1BD1B}"/>
                </a:ext>
              </a:extLst>
            </p:cNvPr>
            <p:cNvSpPr/>
            <p:nvPr/>
          </p:nvSpPr>
          <p:spPr>
            <a:xfrm>
              <a:off x="9074587" y="4917414"/>
              <a:ext cx="2876510" cy="40011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en-US"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000" b="0" i="0" u="none" strike="noStrike" kern="1200" cap="none" spc="0" baseline="0">
                  <a:solidFill>
                    <a:srgbClr val="3A3838"/>
                  </a:solidFill>
                  <a:uFillTx/>
                  <a:latin typeface="굴림" pitchFamily="50"/>
                  <a:ea typeface="한컴 윤고딕 720"/>
                </a:rPr>
                <a:t>Z brush 2021</a:t>
              </a:r>
            </a:p>
          </p:txBody>
        </p:sp>
        <p:cxnSp>
          <p:nvCxnSpPr>
            <p:cNvPr id="29" name="직선 연결선 60">
              <a:extLst>
                <a:ext uri="{FF2B5EF4-FFF2-40B4-BE49-F238E27FC236}">
                  <a16:creationId xmlns:a16="http://schemas.microsoft.com/office/drawing/2014/main" id="{3E17559A-097F-45F0-80D7-F1C3B321A1E9}"/>
                </a:ext>
              </a:extLst>
            </p:cNvPr>
            <p:cNvCxnSpPr/>
            <p:nvPr/>
          </p:nvCxnSpPr>
          <p:spPr>
            <a:xfrm>
              <a:off x="8394768" y="5269723"/>
              <a:ext cx="3637318" cy="0"/>
            </a:xfrm>
            <a:prstGeom prst="straightConnector1">
              <a:avLst/>
            </a:prstGeom>
            <a:noFill/>
            <a:ln w="12701" cap="flat">
              <a:solidFill>
                <a:srgbClr val="817C7C"/>
              </a:solidFill>
              <a:prstDash val="solid"/>
              <a:miter/>
            </a:ln>
          </p:spPr>
        </p:cxnSp>
      </p:grpSp>
      <p:sp>
        <p:nvSpPr>
          <p:cNvPr id="30" name="TextBox 14">
            <a:extLst>
              <a:ext uri="{FF2B5EF4-FFF2-40B4-BE49-F238E27FC236}">
                <a16:creationId xmlns:a16="http://schemas.microsoft.com/office/drawing/2014/main" id="{49CE776F-DC26-49EB-AFCF-607755921F0D}"/>
              </a:ext>
            </a:extLst>
          </p:cNvPr>
          <p:cNvSpPr txBox="1"/>
          <p:nvPr/>
        </p:nvSpPr>
        <p:spPr>
          <a:xfrm>
            <a:off x="472187" y="936437"/>
            <a:ext cx="367600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기술적 요소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사용 프로그램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9DCDA19A-D00F-46DE-B3E6-F3EEC952C0C5}"/>
              </a:ext>
            </a:extLst>
          </p:cNvPr>
          <p:cNvSpPr txBox="1"/>
          <p:nvPr/>
        </p:nvSpPr>
        <p:spPr>
          <a:xfrm>
            <a:off x="472187" y="346685"/>
            <a:ext cx="284564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05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기술적 요소</a:t>
            </a:r>
          </a:p>
        </p:txBody>
      </p:sp>
      <p:sp>
        <p:nvSpPr>
          <p:cNvPr id="32" name="직사각형 16">
            <a:extLst>
              <a:ext uri="{FF2B5EF4-FFF2-40B4-BE49-F238E27FC236}">
                <a16:creationId xmlns:a16="http://schemas.microsoft.com/office/drawing/2014/main" id="{05F0F354-8ED1-4A5E-A8D4-CA16DDF9F6D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9">
            <a:extLst>
              <a:ext uri="{FF2B5EF4-FFF2-40B4-BE49-F238E27FC236}">
                <a16:creationId xmlns:a16="http://schemas.microsoft.com/office/drawing/2014/main" id="{B543A224-8A81-43AF-9ED5-17A3D30ED34C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3" name="직선 연결선 17">
            <a:extLst>
              <a:ext uri="{FF2B5EF4-FFF2-40B4-BE49-F238E27FC236}">
                <a16:creationId xmlns:a16="http://schemas.microsoft.com/office/drawing/2014/main" id="{16735798-1123-4BAE-BA5F-48B8781D66CA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22">
            <a:extLst>
              <a:ext uri="{FF2B5EF4-FFF2-40B4-BE49-F238E27FC236}">
                <a16:creationId xmlns:a16="http://schemas.microsoft.com/office/drawing/2014/main" id="{CF113550-0C2B-4F89-8068-364676D0C048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5" name="직사각형 25">
            <a:extLst>
              <a:ext uri="{FF2B5EF4-FFF2-40B4-BE49-F238E27FC236}">
                <a16:creationId xmlns:a16="http://schemas.microsoft.com/office/drawing/2014/main" id="{9B33BF2D-4DCD-427E-8418-08B0D6699824}"/>
              </a:ext>
            </a:extLst>
          </p:cNvPr>
          <p:cNvSpPr/>
          <p:nvPr/>
        </p:nvSpPr>
        <p:spPr>
          <a:xfrm>
            <a:off x="411132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7" name="직사각형 29">
            <a:extLst>
              <a:ext uri="{FF2B5EF4-FFF2-40B4-BE49-F238E27FC236}">
                <a16:creationId xmlns:a16="http://schemas.microsoft.com/office/drawing/2014/main" id="{0D1A06B8-1344-4E7D-91AC-3BB4934D6CE8}"/>
              </a:ext>
            </a:extLst>
          </p:cNvPr>
          <p:cNvSpPr/>
          <p:nvPr/>
        </p:nvSpPr>
        <p:spPr>
          <a:xfrm>
            <a:off x="4238701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9" name="직사각형 29">
            <a:extLst>
              <a:ext uri="{FF2B5EF4-FFF2-40B4-BE49-F238E27FC236}">
                <a16:creationId xmlns:a16="http://schemas.microsoft.com/office/drawing/2014/main" id="{5FF1F11F-7C5F-4E1A-93A8-A10AC7B762E9}"/>
              </a:ext>
            </a:extLst>
          </p:cNvPr>
          <p:cNvSpPr/>
          <p:nvPr/>
        </p:nvSpPr>
        <p:spPr>
          <a:xfrm>
            <a:off x="8066269" y="1927427"/>
            <a:ext cx="3714603" cy="3994135"/>
          </a:xfrm>
          <a:prstGeom prst="rect">
            <a:avLst/>
          </a:prstGeom>
          <a:solidFill>
            <a:srgbClr val="42C7F1">
              <a:alpha val="50000"/>
            </a:srgbClr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1" name="직사각형 26">
            <a:extLst>
              <a:ext uri="{FF2B5EF4-FFF2-40B4-BE49-F238E27FC236}">
                <a16:creationId xmlns:a16="http://schemas.microsoft.com/office/drawing/2014/main" id="{F2343E43-8DE8-4422-A698-86EF8A36B063}"/>
              </a:ext>
            </a:extLst>
          </p:cNvPr>
          <p:cNvSpPr/>
          <p:nvPr/>
        </p:nvSpPr>
        <p:spPr>
          <a:xfrm>
            <a:off x="1616522" y="1750070"/>
            <a:ext cx="1248850" cy="474152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최은우</a:t>
            </a:r>
          </a:p>
        </p:txBody>
      </p:sp>
      <p:sp>
        <p:nvSpPr>
          <p:cNvPr id="12" name="직사각형 30">
            <a:extLst>
              <a:ext uri="{FF2B5EF4-FFF2-40B4-BE49-F238E27FC236}">
                <a16:creationId xmlns:a16="http://schemas.microsoft.com/office/drawing/2014/main" id="{0C8FA437-907F-4717-88AA-A72A29DB67B7}"/>
              </a:ext>
            </a:extLst>
          </p:cNvPr>
          <p:cNvSpPr/>
          <p:nvPr/>
        </p:nvSpPr>
        <p:spPr>
          <a:xfrm>
            <a:off x="5471568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신동원</a:t>
            </a:r>
          </a:p>
        </p:txBody>
      </p:sp>
      <p:sp>
        <p:nvSpPr>
          <p:cNvPr id="13" name="직사각형 30">
            <a:extLst>
              <a:ext uri="{FF2B5EF4-FFF2-40B4-BE49-F238E27FC236}">
                <a16:creationId xmlns:a16="http://schemas.microsoft.com/office/drawing/2014/main" id="{A14D18EF-C557-4A74-915F-A32E00B1E6B9}"/>
              </a:ext>
            </a:extLst>
          </p:cNvPr>
          <p:cNvSpPr/>
          <p:nvPr/>
        </p:nvSpPr>
        <p:spPr>
          <a:xfrm>
            <a:off x="9299146" y="1704560"/>
            <a:ext cx="1248850" cy="486140"/>
          </a:xfrm>
          <a:prstGeom prst="rect">
            <a:avLst/>
          </a:prstGeom>
          <a:solidFill>
            <a:srgbClr val="FFD37C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0" i="0" u="none" strike="noStrike" kern="1200" cap="none" spc="0" baseline="0">
                <a:solidFill>
                  <a:srgbClr val="000000"/>
                </a:solidFill>
                <a:uFillTx/>
                <a:latin typeface="굴림" pitchFamily="50"/>
                <a:ea typeface="나눔바른고딕 UltraLight"/>
              </a:rPr>
              <a:t>조영환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3471DD8-6DFE-4B85-97AD-F941B72A5C48}"/>
              </a:ext>
            </a:extLst>
          </p:cNvPr>
          <p:cNvSpPr txBox="1"/>
          <p:nvPr/>
        </p:nvSpPr>
        <p:spPr>
          <a:xfrm>
            <a:off x="472187" y="936437"/>
            <a:ext cx="629531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역할분담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개인별 관련 수강 과목 및 개발능력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ECC83571-1531-4C30-891F-CA2A1F5F0182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06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역할분담</a:t>
            </a:r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1E83BC54-2E43-4058-9B51-09BFC539FB2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D2C6E1-686E-48B1-81D2-40B88C1297D4}"/>
              </a:ext>
            </a:extLst>
          </p:cNvPr>
          <p:cNvGrpSpPr/>
          <p:nvPr/>
        </p:nvGrpSpPr>
        <p:grpSpPr>
          <a:xfrm>
            <a:off x="411132" y="2333832"/>
            <a:ext cx="3714603" cy="2531781"/>
            <a:chOff x="411132" y="2333832"/>
            <a:chExt cx="3714603" cy="2531781"/>
          </a:xfrm>
        </p:grpSpPr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BFC1F99F-E83D-4D12-96EE-245391D9F19E}"/>
                </a:ext>
              </a:extLst>
            </p:cNvPr>
            <p:cNvSpPr txBox="1"/>
            <p:nvPr/>
          </p:nvSpPr>
          <p:spPr>
            <a:xfrm>
              <a:off x="480096" y="2333832"/>
              <a:ext cx="3576657" cy="253178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인 게임 맵</a:t>
              </a: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 구현</a:t>
              </a:r>
              <a:r>
                <a:rPr lang="en-US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 </a:t>
              </a: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길</a:t>
              </a:r>
              <a:r>
                <a:rPr lang="en-US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 </a:t>
              </a: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찾기 알고리즘 구현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유닛 배치와 구매를 구현</a:t>
              </a:r>
              <a:endParaRPr lang="en-US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인공지능 수강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3D </a:t>
              </a: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게임프로그래밍 수강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</p:txBody>
        </p:sp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30204991-683F-4555-90C1-6095076D6A96}"/>
                </a:ext>
              </a:extLst>
            </p:cNvPr>
            <p:cNvSpPr/>
            <p:nvPr/>
          </p:nvSpPr>
          <p:spPr>
            <a:xfrm>
              <a:off x="411132" y="3830028"/>
              <a:ext cx="3714603" cy="45720"/>
            </a:xfrm>
            <a:prstGeom prst="rect">
              <a:avLst/>
            </a:prstGeom>
            <a:gradFill>
              <a:gsLst>
                <a:gs pos="0">
                  <a:srgbClr val="A8B7DF"/>
                </a:gs>
                <a:gs pos="100000">
                  <a:srgbClr val="9AABD9"/>
                </a:gs>
              </a:gsLst>
              <a:lin ang="5400000"/>
            </a:gradFill>
            <a:ln w="6345" cap="flat">
              <a:solidFill>
                <a:srgbClr val="4472C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CD70A5-B02D-4B4C-A442-94BC780488A6}"/>
              </a:ext>
            </a:extLst>
          </p:cNvPr>
          <p:cNvGrpSpPr/>
          <p:nvPr/>
        </p:nvGrpSpPr>
        <p:grpSpPr>
          <a:xfrm>
            <a:off x="4238692" y="2333832"/>
            <a:ext cx="3714603" cy="2531781"/>
            <a:chOff x="4238692" y="2333832"/>
            <a:chExt cx="3714603" cy="2531781"/>
          </a:xfrm>
        </p:grpSpPr>
        <p:sp>
          <p:nvSpPr>
            <p:cNvPr id="8" name="TextBox 33">
              <a:extLst>
                <a:ext uri="{FF2B5EF4-FFF2-40B4-BE49-F238E27FC236}">
                  <a16:creationId xmlns:a16="http://schemas.microsoft.com/office/drawing/2014/main" id="{0B610100-227A-4430-93E5-823EE8AA4D16}"/>
                </a:ext>
              </a:extLst>
            </p:cNvPr>
            <p:cNvSpPr txBox="1"/>
            <p:nvPr/>
          </p:nvSpPr>
          <p:spPr>
            <a:xfrm>
              <a:off x="4272616" y="2333832"/>
              <a:ext cx="3610316" cy="253178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맑은 고딕" pitchFamily="50"/>
                </a:rPr>
                <a:t>그래픽 리소스 제작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</a:rPr>
                <a:t>UI </a:t>
              </a: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맑은 고딕" pitchFamily="50"/>
                </a:rPr>
                <a:t>제작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맑은 고딕" pitchFamily="50"/>
                </a:rPr>
                <a:t>사운드와 이펙트 추가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</a:rPr>
                <a:t>3D </a:t>
              </a: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맑은 고딕" pitchFamily="50"/>
                </a:rPr>
                <a:t>모델링 수강</a:t>
              </a:r>
              <a:r>
                <a:rPr lang="en-US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</a:rPr>
                <a:t> </a:t>
              </a: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</a:rPr>
                <a:t>3D </a:t>
              </a: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맑은 고딕" pitchFamily="50"/>
                </a:rPr>
                <a:t>애니메이션 수강</a:t>
              </a:r>
              <a:endParaRPr lang="en-US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8" name="직사각형 27">
              <a:extLst>
                <a:ext uri="{FF2B5EF4-FFF2-40B4-BE49-F238E27FC236}">
                  <a16:creationId xmlns:a16="http://schemas.microsoft.com/office/drawing/2014/main" id="{5C3FF37A-FE72-49C6-A7E0-F6E88C2941C2}"/>
                </a:ext>
              </a:extLst>
            </p:cNvPr>
            <p:cNvSpPr/>
            <p:nvPr/>
          </p:nvSpPr>
          <p:spPr>
            <a:xfrm>
              <a:off x="4238692" y="3830028"/>
              <a:ext cx="3714603" cy="45720"/>
            </a:xfrm>
            <a:prstGeom prst="rect">
              <a:avLst/>
            </a:prstGeom>
            <a:gradFill>
              <a:gsLst>
                <a:gs pos="0">
                  <a:srgbClr val="A8B7DF"/>
                </a:gs>
                <a:gs pos="100000">
                  <a:srgbClr val="9AABD9"/>
                </a:gs>
              </a:gsLst>
              <a:lin ang="5400000"/>
            </a:gradFill>
            <a:ln w="6345" cap="flat">
              <a:solidFill>
                <a:srgbClr val="4472C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093BC9-CDBE-4692-A659-F23D5BE3639B}"/>
              </a:ext>
            </a:extLst>
          </p:cNvPr>
          <p:cNvGrpSpPr/>
          <p:nvPr/>
        </p:nvGrpSpPr>
        <p:grpSpPr>
          <a:xfrm>
            <a:off x="8066264" y="2224223"/>
            <a:ext cx="3714603" cy="2947282"/>
            <a:chOff x="8066264" y="2224223"/>
            <a:chExt cx="3714603" cy="2947282"/>
          </a:xfrm>
        </p:grpSpPr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8C8A16E7-24A3-42CB-8A36-7B8E325DD76A}"/>
                </a:ext>
              </a:extLst>
            </p:cNvPr>
            <p:cNvSpPr txBox="1"/>
            <p:nvPr/>
          </p:nvSpPr>
          <p:spPr>
            <a:xfrm>
              <a:off x="8118408" y="2224223"/>
              <a:ext cx="3610316" cy="294728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kern="0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IOCP</a:t>
              </a:r>
              <a:r>
                <a:rPr lang="ko-KR" altLang="en-US" kern="0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를 이용한 서버 구현</a:t>
              </a:r>
              <a:endParaRPr lang="en-US" alt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서버</a:t>
              </a:r>
              <a:r>
                <a:rPr lang="en-US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 – </a:t>
              </a: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클라이언트 연동</a:t>
              </a:r>
              <a:endParaRPr lang="en-US" altLang="ko-KR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altLang="en-US" kern="0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길 찾기 </a:t>
              </a:r>
              <a:r>
                <a:rPr lang="en-US" altLang="ko-KR" kern="0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– </a:t>
              </a:r>
              <a:r>
                <a:rPr lang="ko-KR" altLang="en-US" kern="0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서버 연동</a:t>
              </a:r>
              <a:endParaRPr lang="en-US" altLang="ko-KR" dirty="0">
                <a:solidFill>
                  <a:srgbClr val="684107"/>
                </a:solidFill>
                <a:latin typeface="맑은 고딕"/>
                <a:ea typeface="나눔바른고딕"/>
              </a:endParaRPr>
            </a:p>
            <a:p>
              <a:pPr marL="285750" marR="0" lvl="0" indent="-28575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/>
                <a:buChar char="§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NPC </a:t>
              </a:r>
              <a:r>
                <a:rPr lang="ko-KR" altLang="en-US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스크립트 </a:t>
              </a:r>
              <a:r>
                <a:rPr lang="en-US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– </a:t>
              </a:r>
              <a:r>
                <a:rPr lang="ko-KR" altLang="en-US" dirty="0">
                  <a:solidFill>
                    <a:srgbClr val="684107"/>
                  </a:solidFill>
                  <a:latin typeface="맑은 고딕"/>
                  <a:ea typeface="나눔바른고딕"/>
                </a:rPr>
                <a:t>서버 연동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네트워크 기초 수강</a:t>
              </a:r>
              <a:endParaRPr lang="en-US" sz="1800" b="0" i="0" u="none" strike="noStrike" kern="120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  <a:p>
              <a:pPr marL="0" marR="0" lvl="0" indent="0" algn="l" defTabSz="9144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0" cap="none" spc="0" baseline="0" dirty="0">
                  <a:solidFill>
                    <a:srgbClr val="684107"/>
                  </a:solidFill>
                  <a:uFillTx/>
                  <a:latin typeface="맑은 고딕"/>
                  <a:ea typeface="나눔바른고딕"/>
                </a:rPr>
                <a:t>네트워크 게임 프로그래밍 수강</a:t>
              </a:r>
              <a:endParaRPr lang="en-US" sz="1800" b="0" i="0" u="none" strike="noStrike" kern="0" cap="none" spc="0" baseline="0" dirty="0">
                <a:solidFill>
                  <a:srgbClr val="684107"/>
                </a:solidFill>
                <a:uFillTx/>
                <a:latin typeface="맑은 고딕"/>
                <a:ea typeface="나눔바른고딕"/>
              </a:endParaRPr>
            </a:p>
          </p:txBody>
        </p:sp>
        <p:sp>
          <p:nvSpPr>
            <p:cNvPr id="19" name="직사각형 34">
              <a:extLst>
                <a:ext uri="{FF2B5EF4-FFF2-40B4-BE49-F238E27FC236}">
                  <a16:creationId xmlns:a16="http://schemas.microsoft.com/office/drawing/2014/main" id="{A199951C-0118-4018-B0BC-A9ADB0B2EDBF}"/>
                </a:ext>
              </a:extLst>
            </p:cNvPr>
            <p:cNvSpPr/>
            <p:nvPr/>
          </p:nvSpPr>
          <p:spPr>
            <a:xfrm>
              <a:off x="8066264" y="4137558"/>
              <a:ext cx="3714603" cy="45720"/>
            </a:xfrm>
            <a:prstGeom prst="rect">
              <a:avLst/>
            </a:prstGeom>
            <a:gradFill>
              <a:gsLst>
                <a:gs pos="0">
                  <a:srgbClr val="A8B7DF"/>
                </a:gs>
                <a:gs pos="100000">
                  <a:srgbClr val="9AABD9"/>
                </a:gs>
              </a:gsLst>
              <a:lin ang="5400000"/>
            </a:gradFill>
            <a:ln w="6345" cap="flat">
              <a:solidFill>
                <a:srgbClr val="4472C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6">
            <a:extLst>
              <a:ext uri="{FF2B5EF4-FFF2-40B4-BE49-F238E27FC236}">
                <a16:creationId xmlns:a16="http://schemas.microsoft.com/office/drawing/2014/main" id="{1E274D64-4956-4189-AFC3-3FD16295004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51A299A6-3FDF-42A5-AF49-ED2146D38705}"/>
              </a:ext>
            </a:extLst>
          </p:cNvPr>
          <p:cNvSpPr txBox="1"/>
          <p:nvPr/>
        </p:nvSpPr>
        <p:spPr>
          <a:xfrm>
            <a:off x="472187" y="346685"/>
            <a:ext cx="233268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07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개발일정</a:t>
            </a:r>
          </a:p>
        </p:txBody>
      </p:sp>
      <p:pic>
        <p:nvPicPr>
          <p:cNvPr id="4" name="그림 11">
            <a:extLst>
              <a:ext uri="{FF2B5EF4-FFF2-40B4-BE49-F238E27FC236}">
                <a16:creationId xmlns:a16="http://schemas.microsoft.com/office/drawing/2014/main" id="{C26197B3-7F9A-49B0-B04D-C37DB0BD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965"/>
            <a:ext cx="12191996" cy="55975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E06B615-EA95-4B10-98D5-21664B64636A}"/>
              </a:ext>
            </a:extLst>
          </p:cNvPr>
          <p:cNvSpPr txBox="1"/>
          <p:nvPr/>
        </p:nvSpPr>
        <p:spPr>
          <a:xfrm>
            <a:off x="472187" y="346685"/>
            <a:ext cx="3871569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08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참고문헌 및 출처</a:t>
            </a: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</p:txBody>
      </p:sp>
      <p:sp>
        <p:nvSpPr>
          <p:cNvPr id="3" name="직사각형 16">
            <a:extLst>
              <a:ext uri="{FF2B5EF4-FFF2-40B4-BE49-F238E27FC236}">
                <a16:creationId xmlns:a16="http://schemas.microsoft.com/office/drawing/2014/main" id="{3E3E3D97-FB16-416F-BB52-6176A60BF4BF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4340B7-133A-4764-B2CB-DE1C8F32342A}"/>
              </a:ext>
            </a:extLst>
          </p:cNvPr>
          <p:cNvSpPr txBox="1"/>
          <p:nvPr/>
        </p:nvSpPr>
        <p:spPr>
          <a:xfrm>
            <a:off x="435638" y="1111965"/>
            <a:ext cx="11088480" cy="558767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2021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게임이용자 실태조사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https://www.kocca.kr/cop/bbs/view/B0000147/1845578.do?searchCnd=&amp;searchWrd=&amp;cateTp1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=&amp;cateTp2=&amp;useAt=&amp;menuNo=201825&amp;categorys=0&amp;subcate=0&amp;cateCode=&amp;type=&amp;instNo=0&amp;questionTp=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&amp;uf_Setting=&amp;recovery=&amp;option1=&amp;option2=&amp;year=&amp;categoryCOM062=&amp;categoryCOM063=&amp;categoryCOM208=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3"/>
              </a:rPr>
              <a:t>&amp;categoryInst=&amp;morePage=&amp;delCode=0&amp;qtp=&amp;pageIndex=1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오토배틀러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장르의 향후 발전 방향성에 대한 연구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4"/>
              </a:rPr>
              <a:t>http://www.dbpia.co.kr/journal/articleDetail?nodeId=NODE09415143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5"/>
              </a:rPr>
              <a:t>https://rlawkrrk.tistory.com/1191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 캐릭터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6"/>
              </a:rPr>
              <a:t>https://lolchess.gg/champions/set6/swain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전략적 팀 전투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7"/>
              </a:rPr>
              <a:t>https://teamfighttactics.leagueoflegends.com/ko-kr/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오토체스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8"/>
              </a:rPr>
              <a:t>https://ac.dragonest.com/en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Windows 10 </a:t>
            </a: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https://answers.microsoft.com/ko-kr/windows/forum?sort=LastReplyDate&amp;dir=Desc&amp;tab=All&amp;status=all&amp;mod=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  <a:hlinkClick r:id="rId9"/>
              </a:rPr>
              <a:t>&amp;modAge=&amp;advFil=&amp;postedAfter=&amp;postedBefore=&amp;threadType=All&amp;isFilterExpanded=false&amp;page=1</a:t>
            </a:r>
            <a:endParaRPr lang="en-US" sz="15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Visual Studio 2019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0"/>
              </a:rPr>
              <a:t>https://docs.microsoft.com/en-us/dotnet/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DirectX 12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1"/>
              </a:rPr>
              <a:t>https://www.pcworld.com/article/422692/directx-12-faq-all-about-windows-10s-supercharged-graphics-tech.html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PhotoShop5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2"/>
              </a:rPr>
              <a:t>https://en.m.wikipedia.org/wiki/Adobe_Creative_Suite#Creative_Suite_5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3DS Max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3"/>
              </a:rPr>
              <a:t>https://www.techjockey.com/detail/autodesk-3ds-max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</a:rPr>
              <a:t>Z brush 2021 </a:t>
            </a:r>
            <a:r>
              <a:rPr lang="en-US" sz="1500" b="0" i="0" u="none" strike="noStrike" kern="1200" cap="none" spc="0" baseline="0">
                <a:solidFill>
                  <a:srgbClr val="3A3838"/>
                </a:solidFill>
                <a:uFillTx/>
                <a:latin typeface="맑은 고딕"/>
                <a:ea typeface="한컴 윤고딕 720"/>
                <a:hlinkClick r:id="rId14"/>
              </a:rPr>
              <a:t>http://pixologic.com/blog/?s=Z+brush+2021</a:t>
            </a:r>
            <a:endParaRPr lang="en-US" sz="1500" b="0" i="0" u="none" strike="noStrike" kern="1200" cap="none" spc="0" baseline="0">
              <a:solidFill>
                <a:srgbClr val="3A3838"/>
              </a:solidFill>
              <a:uFillTx/>
              <a:latin typeface="맑은 고딕"/>
              <a:ea typeface="한컴 윤고딕 7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B0A2C3B6-967D-40EE-A16E-477CE37069D7}"/>
              </a:ext>
            </a:extLst>
          </p:cNvPr>
          <p:cNvGrpSpPr/>
          <p:nvPr/>
        </p:nvGrpSpPr>
        <p:grpSpPr>
          <a:xfrm>
            <a:off x="2005178" y="1269004"/>
            <a:ext cx="8760381" cy="5106384"/>
            <a:chOff x="2005178" y="1269004"/>
            <a:chExt cx="8760381" cy="5106384"/>
          </a:xfrm>
        </p:grpSpPr>
        <p:sp>
          <p:nvSpPr>
            <p:cNvPr id="2" name="TextBox 5">
              <a:extLst>
                <a:ext uri="{FF2B5EF4-FFF2-40B4-BE49-F238E27FC236}">
                  <a16:creationId xmlns:a16="http://schemas.microsoft.com/office/drawing/2014/main" id="{107FBA76-7B77-44AE-A0A1-397AC3E05AF3}"/>
                </a:ext>
              </a:extLst>
            </p:cNvPr>
            <p:cNvSpPr txBox="1"/>
            <p:nvPr/>
          </p:nvSpPr>
          <p:spPr>
            <a:xfrm>
              <a:off x="3058796" y="5729054"/>
              <a:ext cx="682430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신규 유저가 기억하기 쉬운 캐릭터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,RPG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게임의 경험치 시스템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다른 플레이어 견제 시스템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이 들어간 오토 배틀 게임을 </a:t>
              </a:r>
              <a:r>
                <a:rPr lang="ko-KR" sz="18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만든다</a:t>
              </a:r>
              <a:r>
                <a: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  <p:pic>
          <p:nvPicPr>
            <p:cNvPr id="3" name="그림 3" descr="빨간색, 장난감이(가) 표시된 사진&#10;&#10;자동 생성된 설명">
              <a:extLst>
                <a:ext uri="{FF2B5EF4-FFF2-40B4-BE49-F238E27FC236}">
                  <a16:creationId xmlns:a16="http://schemas.microsoft.com/office/drawing/2014/main" id="{CB38E906-20D6-46A5-8F89-9BD42CB0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5178" y="1269004"/>
              <a:ext cx="8760381" cy="4320000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" name="그림 8">
            <a:extLst>
              <a:ext uri="{FF2B5EF4-FFF2-40B4-BE49-F238E27FC236}">
                <a16:creationId xmlns:a16="http://schemas.microsoft.com/office/drawing/2014/main" id="{2234B282-63F6-4895-9545-C62464BB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98" y="2885242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9ADEEF6D-2A10-41CC-A213-8010A492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25" y="2077059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그림 10">
            <a:extLst>
              <a:ext uri="{FF2B5EF4-FFF2-40B4-BE49-F238E27FC236}">
                <a16:creationId xmlns:a16="http://schemas.microsoft.com/office/drawing/2014/main" id="{B08E7666-B0B0-4D60-8391-BFFCB95A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2" y="3082350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3F1BE859-B048-47EA-814C-3AA3D440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30" y="3601053"/>
            <a:ext cx="1064571" cy="107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그림 13">
            <a:extLst>
              <a:ext uri="{FF2B5EF4-FFF2-40B4-BE49-F238E27FC236}">
                <a16:creationId xmlns:a16="http://schemas.microsoft.com/office/drawing/2014/main" id="{1A27AD9B-2CB5-4AA4-87A3-1621793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57" y="1833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그림 14">
            <a:extLst>
              <a:ext uri="{FF2B5EF4-FFF2-40B4-BE49-F238E27FC236}">
                <a16:creationId xmlns:a16="http://schemas.microsoft.com/office/drawing/2014/main" id="{03CA8B85-6EB8-4A99-B305-11214008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0" y="190524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그림 15">
            <a:extLst>
              <a:ext uri="{FF2B5EF4-FFF2-40B4-BE49-F238E27FC236}">
                <a16:creationId xmlns:a16="http://schemas.microsoft.com/office/drawing/2014/main" id="{BE45E16A-6701-4226-A52E-A9BD99B8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057" y="1765688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그림 16">
            <a:extLst>
              <a:ext uri="{FF2B5EF4-FFF2-40B4-BE49-F238E27FC236}">
                <a16:creationId xmlns:a16="http://schemas.microsoft.com/office/drawing/2014/main" id="{01F9D8A5-0CCE-40A3-8FB8-5336F611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772" y="1532113"/>
            <a:ext cx="709711" cy="7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E53D79C9-E495-4E6B-B2FB-0E0EBA34A8A8}"/>
              </a:ext>
            </a:extLst>
          </p:cNvPr>
          <p:cNvSpPr txBox="1"/>
          <p:nvPr/>
        </p:nvSpPr>
        <p:spPr>
          <a:xfrm>
            <a:off x="2190116" y="1382033"/>
            <a:ext cx="1367814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시너지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궁수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도적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마법사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1/2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22540192-132C-4BA0-92B6-5B4DEB74E869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90CD593-50C6-4FA8-AF87-4B64C2C92E28}"/>
              </a:ext>
            </a:extLst>
          </p:cNvPr>
          <p:cNvSpPr txBox="1"/>
          <p:nvPr/>
        </p:nvSpPr>
        <p:spPr>
          <a:xfrm>
            <a:off x="472187" y="346685"/>
            <a:ext cx="1851788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제작 목표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8">
            <a:extLst>
              <a:ext uri="{FF2B5EF4-FFF2-40B4-BE49-F238E27FC236}">
                <a16:creationId xmlns:a16="http://schemas.microsoft.com/office/drawing/2014/main" id="{5BD0FE11-FC95-4493-88DC-A5D2F5CA6F7E}"/>
              </a:ext>
            </a:extLst>
          </p:cNvPr>
          <p:cNvSpPr txBox="1"/>
          <p:nvPr/>
        </p:nvSpPr>
        <p:spPr>
          <a:xfrm>
            <a:off x="398413" y="251825"/>
            <a:ext cx="4014243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000" b="1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CONTENTS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13165321-EE6C-4651-8CFB-B6C1DAF34BFF}"/>
              </a:ext>
            </a:extLst>
          </p:cNvPr>
          <p:cNvSpPr txBox="1"/>
          <p:nvPr/>
        </p:nvSpPr>
        <p:spPr>
          <a:xfrm>
            <a:off x="1336185" y="1767004"/>
            <a:ext cx="46169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 방향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메인컨셉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게임 소개 및 게임 방법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4.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타 게임과의 차별성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8EB8A512-894A-4952-99B1-F9DFF49598CA}"/>
              </a:ext>
            </a:extLst>
          </p:cNvPr>
          <p:cNvSpPr txBox="1"/>
          <p:nvPr/>
        </p:nvSpPr>
        <p:spPr>
          <a:xfrm>
            <a:off x="7171721" y="1767004"/>
            <a:ext cx="3605470" cy="332399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5.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기술적 요소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6.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역할분담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7.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개발일정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8. </a:t>
            </a:r>
            <a:r>
              <a:rPr lang="ko-KR" sz="3000" b="1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참고문헌 및 출처</a:t>
            </a:r>
            <a:endParaRPr lang="en-US" sz="3000" b="1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8">
            <a:extLst>
              <a:ext uri="{FF2B5EF4-FFF2-40B4-BE49-F238E27FC236}">
                <a16:creationId xmlns:a16="http://schemas.microsoft.com/office/drawing/2014/main" id="{350F8788-849A-4E60-B547-AED1FE82924E}"/>
              </a:ext>
            </a:extLst>
          </p:cNvPr>
          <p:cNvCxnSpPr/>
          <p:nvPr/>
        </p:nvCxnSpPr>
        <p:spPr>
          <a:xfrm>
            <a:off x="1216188" y="3726198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4" name="직선 연결선 10">
            <a:extLst>
              <a:ext uri="{FF2B5EF4-FFF2-40B4-BE49-F238E27FC236}">
                <a16:creationId xmlns:a16="http://schemas.microsoft.com/office/drawing/2014/main" id="{A3059252-1239-4F62-933C-AF34B532B9E2}"/>
              </a:ext>
            </a:extLst>
          </p:cNvPr>
          <p:cNvCxnSpPr/>
          <p:nvPr/>
        </p:nvCxnSpPr>
        <p:spPr>
          <a:xfrm>
            <a:off x="1216188" y="922437"/>
            <a:ext cx="2059869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5" name="직선 연결선 9">
            <a:extLst>
              <a:ext uri="{FF2B5EF4-FFF2-40B4-BE49-F238E27FC236}">
                <a16:creationId xmlns:a16="http://schemas.microsoft.com/office/drawing/2014/main" id="{A04EC253-E535-4CB0-9849-33CB75E0AB9C}"/>
              </a:ext>
            </a:extLst>
          </p:cNvPr>
          <p:cNvCxnSpPr/>
          <p:nvPr/>
        </p:nvCxnSpPr>
        <p:spPr>
          <a:xfrm>
            <a:off x="943660" y="3715298"/>
            <a:ext cx="2332397" cy="1090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cxnSp>
        <p:nvCxnSpPr>
          <p:cNvPr id="6" name="직선 연결선 11">
            <a:extLst>
              <a:ext uri="{FF2B5EF4-FFF2-40B4-BE49-F238E27FC236}">
                <a16:creationId xmlns:a16="http://schemas.microsoft.com/office/drawing/2014/main" id="{6F2C3B40-7180-4573-9999-66454DF76C91}"/>
              </a:ext>
            </a:extLst>
          </p:cNvPr>
          <p:cNvCxnSpPr/>
          <p:nvPr/>
        </p:nvCxnSpPr>
        <p:spPr>
          <a:xfrm>
            <a:off x="943660" y="922437"/>
            <a:ext cx="2332397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custDash>
              <a:ds d="300173" sp="300173"/>
            </a:custDash>
            <a:miter/>
          </a:ln>
        </p:spPr>
      </p:cxnSp>
      <p:sp>
        <p:nvSpPr>
          <p:cNvPr id="7" name="TextBox 14">
            <a:extLst>
              <a:ext uri="{FF2B5EF4-FFF2-40B4-BE49-F238E27FC236}">
                <a16:creationId xmlns:a16="http://schemas.microsoft.com/office/drawing/2014/main" id="{1F902182-76E0-4A6E-A005-71F198535133}"/>
              </a:ext>
            </a:extLst>
          </p:cNvPr>
          <p:cNvSpPr txBox="1"/>
          <p:nvPr/>
        </p:nvSpPr>
        <p:spPr>
          <a:xfrm>
            <a:off x="436278" y="898791"/>
            <a:ext cx="5083442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현재 인기있는 장르가 침체 되는 이유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?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245D9F9E-C1D1-485E-ADC4-08112A65F931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2F19D5-6143-4DD4-8587-9BBCFE8117C4}"/>
              </a:ext>
            </a:extLst>
          </p:cNvPr>
          <p:cNvGrpSpPr/>
          <p:nvPr/>
        </p:nvGrpSpPr>
        <p:grpSpPr>
          <a:xfrm>
            <a:off x="872992" y="1546604"/>
            <a:ext cx="5074463" cy="2107774"/>
            <a:chOff x="872992" y="1546604"/>
            <a:chExt cx="5074463" cy="2107774"/>
          </a:xfrm>
        </p:grpSpPr>
        <p:pic>
          <p:nvPicPr>
            <p:cNvPr id="8" name="그림 33">
              <a:extLst>
                <a:ext uri="{FF2B5EF4-FFF2-40B4-BE49-F238E27FC236}">
                  <a16:creationId xmlns:a16="http://schemas.microsoft.com/office/drawing/2014/main" id="{EE32152D-5E19-4829-8ED9-2EA6DCE98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901" y="1546604"/>
              <a:ext cx="5038554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5ED2AB5C-E39B-4D35-9EA6-45A33B2F3001}"/>
                </a:ext>
              </a:extLst>
            </p:cNvPr>
            <p:cNvSpPr txBox="1"/>
            <p:nvPr/>
          </p:nvSpPr>
          <p:spPr>
            <a:xfrm>
              <a:off x="872992" y="3408158"/>
              <a:ext cx="5016114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한국 콘텐츠진흥원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“2021 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게임이용자 실태조사” 중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91p </a:t>
              </a:r>
              <a:r>
                <a:rPr lang="ko-KR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모바일 게임 주 이용 장르</a:t>
              </a:r>
              <a:r>
                <a:rPr lang="en-US" sz="1000" b="0" i="0" u="none" strike="noStrike" kern="1200" cap="none" spc="0" baseline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 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079732-AE59-4D15-B68D-916602A0118C}"/>
              </a:ext>
            </a:extLst>
          </p:cNvPr>
          <p:cNvGrpSpPr/>
          <p:nvPr/>
        </p:nvGrpSpPr>
        <p:grpSpPr>
          <a:xfrm>
            <a:off x="872992" y="4013564"/>
            <a:ext cx="5075908" cy="2162848"/>
            <a:chOff x="872992" y="4013564"/>
            <a:chExt cx="5075908" cy="2162848"/>
          </a:xfrm>
        </p:grpSpPr>
        <p:pic>
          <p:nvPicPr>
            <p:cNvPr id="2" name="그림 31">
              <a:extLst>
                <a:ext uri="{FF2B5EF4-FFF2-40B4-BE49-F238E27FC236}">
                  <a16:creationId xmlns:a16="http://schemas.microsoft.com/office/drawing/2014/main" id="{91177A8B-B2FF-406D-B20E-0B9F2BC8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01" y="4013564"/>
              <a:ext cx="5039999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11" name="TextBox 19">
              <a:extLst>
                <a:ext uri="{FF2B5EF4-FFF2-40B4-BE49-F238E27FC236}">
                  <a16:creationId xmlns:a16="http://schemas.microsoft.com/office/drawing/2014/main" id="{40C2F7E0-C0EF-4D1E-8796-AB0F93800416}"/>
                </a:ext>
              </a:extLst>
            </p:cNvPr>
            <p:cNvSpPr txBox="1"/>
            <p:nvPr/>
          </p:nvSpPr>
          <p:spPr>
            <a:xfrm>
              <a:off x="872992" y="5930192"/>
              <a:ext cx="4786884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한국 콘텐츠진흥원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“2021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게임이용자 실태조사” 중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60p PC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 주 이용 장르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 </a:t>
              </a:r>
            </a:p>
          </p:txBody>
        </p:sp>
      </p:grp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6B3AD2E9-49F0-4ACA-8A28-1F0D4BB1E78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50AC6AB1-ADD4-4D4F-B70A-BC9646A08264}"/>
              </a:ext>
            </a:extLst>
          </p:cNvPr>
          <p:cNvSpPr txBox="1"/>
          <p:nvPr/>
        </p:nvSpPr>
        <p:spPr>
          <a:xfrm>
            <a:off x="6239527" y="4590395"/>
            <a:ext cx="591700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PC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와 모바일 유저의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Needs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를 동시에 충족시키기 위한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HY견고딕" pitchFamily="18"/>
              <a:ea typeface="HY견고딕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오토배틀러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 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장르의 등장으로 인기를 끌고있었다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2466BE6-9957-4F31-9AB0-9904235CFCD6}"/>
              </a:ext>
            </a:extLst>
          </p:cNvPr>
          <p:cNvGrpSpPr/>
          <p:nvPr/>
        </p:nvGrpSpPr>
        <p:grpSpPr>
          <a:xfrm>
            <a:off x="6532714" y="1516022"/>
            <a:ext cx="4715626" cy="2697599"/>
            <a:chOff x="6532714" y="1516022"/>
            <a:chExt cx="4715626" cy="2697599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E72BEB31-8B03-4D59-9760-53297EAE7924}"/>
                </a:ext>
              </a:extLst>
            </p:cNvPr>
            <p:cNvSpPr txBox="1"/>
            <p:nvPr/>
          </p:nvSpPr>
          <p:spPr>
            <a:xfrm>
              <a:off x="6891420" y="3813507"/>
              <a:ext cx="3998213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헝그리앱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전략적 팀 전투 랭킹 순위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,2021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12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13</a:t>
              </a:r>
              <a:r>
                <a:rPr lang="ko-KR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http://www.hungryapp.co.kr/game/game_view.php?gcode=9734 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]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3DCB1A-ECCF-489E-905F-618DEB98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2714" y="1516022"/>
              <a:ext cx="4715626" cy="21992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extLst>
              <a:ext uri="{FF2B5EF4-FFF2-40B4-BE49-F238E27FC236}">
                <a16:creationId xmlns:a16="http://schemas.microsoft.com/office/drawing/2014/main" id="{2A18BB05-6899-47F0-9CE2-DE83B82AD0DD}"/>
              </a:ext>
            </a:extLst>
          </p:cNvPr>
          <p:cNvSpPr txBox="1"/>
          <p:nvPr/>
        </p:nvSpPr>
        <p:spPr>
          <a:xfrm>
            <a:off x="436278" y="898791"/>
            <a:ext cx="67826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오토 배틀 게임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,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신규유저의</a:t>
            </a:r>
            <a:r>
              <a:rPr lang="en-US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진입장벽과</a:t>
            </a:r>
            <a:r>
              <a:rPr lang="en-US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 </a:t>
            </a:r>
            <a:r>
              <a:rPr lang="ko-KR" sz="2400" b="0" i="0" u="none" strike="noStrike" kern="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게임의 재미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34125B4-DF7E-4F15-933D-7B3CCCE7A3CB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01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개발 방향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3E4909-2E82-4FFC-8F64-88D64AB8E91C}"/>
              </a:ext>
            </a:extLst>
          </p:cNvPr>
          <p:cNvGrpSpPr/>
          <p:nvPr/>
        </p:nvGrpSpPr>
        <p:grpSpPr>
          <a:xfrm>
            <a:off x="3827591" y="1593144"/>
            <a:ext cx="3832515" cy="2310370"/>
            <a:chOff x="3827591" y="1593144"/>
            <a:chExt cx="3832515" cy="2310370"/>
          </a:xfrm>
        </p:grpSpPr>
        <p:pic>
          <p:nvPicPr>
            <p:cNvPr id="2" name="그림 4">
              <a:extLst>
                <a:ext uri="{FF2B5EF4-FFF2-40B4-BE49-F238E27FC236}">
                  <a16:creationId xmlns:a16="http://schemas.microsoft.com/office/drawing/2014/main" id="{DD5B137A-BAA9-4E7E-AE0C-DC5CE7C2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7591" y="1593144"/>
              <a:ext cx="3832515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A201966E-BA23-4C98-ACB2-96A7E0A92006}"/>
                </a:ext>
              </a:extLst>
            </p:cNvPr>
            <p:cNvSpPr txBox="1"/>
            <p:nvPr/>
          </p:nvSpPr>
          <p:spPr>
            <a:xfrm>
              <a:off x="4548473" y="3503400"/>
              <a:ext cx="2600389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롤체지지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,2021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12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11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https://lolchess.gg/champions/set6/swain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60D39B-B44E-44CA-88BB-E011C0D85511}"/>
              </a:ext>
            </a:extLst>
          </p:cNvPr>
          <p:cNvGrpSpPr/>
          <p:nvPr/>
        </p:nvGrpSpPr>
        <p:grpSpPr>
          <a:xfrm>
            <a:off x="472187" y="1597817"/>
            <a:ext cx="3009839" cy="2305697"/>
            <a:chOff x="472187" y="1597817"/>
            <a:chExt cx="3009839" cy="230569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E12713A-211C-4B8C-B9AF-05FBAE4F5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72187" y="1597817"/>
              <a:ext cx="3009839" cy="1799996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500A2E12-C67B-48ED-85EB-10B637CD11A6}"/>
                </a:ext>
              </a:extLst>
            </p:cNvPr>
            <p:cNvSpPr txBox="1"/>
            <p:nvPr/>
          </p:nvSpPr>
          <p:spPr>
            <a:xfrm>
              <a:off x="664887" y="3503400"/>
              <a:ext cx="2624437" cy="4001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김작가의 취향 존중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,2019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년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월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2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일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https://rlawkrrk.tistory.com/1191</a:t>
              </a:r>
            </a:p>
          </p:txBody>
        </p:sp>
      </p:grpSp>
      <p:sp>
        <p:nvSpPr>
          <p:cNvPr id="10" name="TextBox 19">
            <a:extLst>
              <a:ext uri="{FF2B5EF4-FFF2-40B4-BE49-F238E27FC236}">
                <a16:creationId xmlns:a16="http://schemas.microsoft.com/office/drawing/2014/main" id="{DC9F4133-6EAD-4680-BAF0-5A375CA3CE42}"/>
              </a:ext>
            </a:extLst>
          </p:cNvPr>
          <p:cNvSpPr txBox="1"/>
          <p:nvPr/>
        </p:nvSpPr>
        <p:spPr>
          <a:xfrm>
            <a:off x="8145693" y="1850498"/>
            <a:ext cx="2744804" cy="12852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유닛의 수가 많음 </a:t>
            </a:r>
            <a:endParaRPr lang="en-US" altLang="ko-KR" sz="18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-&gt; </a:t>
            </a:r>
            <a:r>
              <a:rPr lang="ko-KR" alt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유닛 공부</a:t>
            </a: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-&gt; </a:t>
            </a:r>
            <a:r>
              <a:rPr lang="ko-KR" altLang="en-US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신규유저 어려움</a:t>
            </a: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8324EFB-B90C-4F8D-861E-2EDCDD3BCFD1}"/>
              </a:ext>
            </a:extLst>
          </p:cNvPr>
          <p:cNvSpPr txBox="1"/>
          <p:nvPr/>
        </p:nvSpPr>
        <p:spPr>
          <a:xfrm>
            <a:off x="4734342" y="5169896"/>
            <a:ext cx="682270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승리 확률이 높은 조합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-&gt;</a:t>
            </a: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많은 플레이어가 시도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-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&gt; </a:t>
            </a:r>
            <a:r>
              <a:rPr 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지루함을 느낌</a:t>
            </a: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D5745582-3321-4B57-9CF7-D1D40DE9E20D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7CA0F0-94D5-4F02-B253-B1D09FAC3C87}"/>
              </a:ext>
            </a:extLst>
          </p:cNvPr>
          <p:cNvGrpSpPr/>
          <p:nvPr/>
        </p:nvGrpSpPr>
        <p:grpSpPr>
          <a:xfrm>
            <a:off x="104771" y="4009101"/>
            <a:ext cx="4727576" cy="2789281"/>
            <a:chOff x="0" y="4009101"/>
            <a:chExt cx="4727576" cy="278928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B67B9A-7AC8-4698-95A7-A1BCC68A8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278" y="4009101"/>
              <a:ext cx="3458058" cy="2495898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D3A6444C-1E29-4CAC-94B9-7A9F8442332C}"/>
                </a:ext>
              </a:extLst>
            </p:cNvPr>
            <p:cNvSpPr txBox="1"/>
            <p:nvPr/>
          </p:nvSpPr>
          <p:spPr>
            <a:xfrm>
              <a:off x="0" y="6552162"/>
              <a:ext cx="4727576" cy="24622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[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출처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: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이원혁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김효남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“</a:t>
              </a:r>
              <a:r>
                <a:rPr lang="ko-KR" sz="10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오토배틀러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장르의 향후 발전 방향성에 대한 연구</a:t>
              </a:r>
              <a:r>
                <a:rPr lang="en-US" sz="1000" b="0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”,p653]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54DA902-8048-492F-A8B0-3D4A032EF7A9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A34A28-5072-4D3E-8425-7DFF391077A0}"/>
              </a:ext>
            </a:extLst>
          </p:cNvPr>
          <p:cNvGrpSpPr/>
          <p:nvPr/>
        </p:nvGrpSpPr>
        <p:grpSpPr>
          <a:xfrm>
            <a:off x="4420425" y="2280711"/>
            <a:ext cx="3757883" cy="2829773"/>
            <a:chOff x="4413150" y="1909235"/>
            <a:chExt cx="3757883" cy="2829773"/>
          </a:xfrm>
        </p:grpSpPr>
        <p:pic>
          <p:nvPicPr>
            <p:cNvPr id="3" name="그림 17">
              <a:extLst>
                <a:ext uri="{FF2B5EF4-FFF2-40B4-BE49-F238E27FC236}">
                  <a16:creationId xmlns:a16="http://schemas.microsoft.com/office/drawing/2014/main" id="{02648980-7A36-4B18-8759-B8D39665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3150" y="1909235"/>
              <a:ext cx="3200011" cy="1800000"/>
            </a:xfrm>
            <a:prstGeom prst="rect">
              <a:avLst/>
            </a:prstGeom>
            <a:noFill/>
            <a:ln cap="flat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D57DE51-A41F-43F7-BF0C-510D854D3758}"/>
                </a:ext>
              </a:extLst>
            </p:cNvPr>
            <p:cNvSpPr txBox="1"/>
            <p:nvPr/>
          </p:nvSpPr>
          <p:spPr>
            <a:xfrm>
              <a:off x="4427699" y="4092674"/>
              <a:ext cx="374333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눈에 보이는 캐릭터 모델을 통하여</a:t>
              </a:r>
              <a:endPara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캐릭터의 직업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,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특성을 캐치한다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04DC8E-0E37-431A-8078-E56FC6EC6958}"/>
              </a:ext>
            </a:extLst>
          </p:cNvPr>
          <p:cNvGrpSpPr/>
          <p:nvPr/>
        </p:nvGrpSpPr>
        <p:grpSpPr>
          <a:xfrm>
            <a:off x="267854" y="2280711"/>
            <a:ext cx="3976764" cy="3081918"/>
            <a:chOff x="267854" y="1909236"/>
            <a:chExt cx="3976764" cy="3081918"/>
          </a:xfrm>
        </p:grpSpPr>
        <p:pic>
          <p:nvPicPr>
            <p:cNvPr id="2" name="그림 13">
              <a:extLst>
                <a:ext uri="{FF2B5EF4-FFF2-40B4-BE49-F238E27FC236}">
                  <a16:creationId xmlns:a16="http://schemas.microsoft.com/office/drawing/2014/main" id="{B81FF8F1-68BA-4AD5-B05D-6E6A70174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187" y="1909236"/>
              <a:ext cx="3200011" cy="1800000"/>
            </a:xfrm>
            <a:prstGeom prst="rect">
              <a:avLst/>
            </a:prstGeom>
            <a:noFill/>
            <a:ln cap="flat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38547F13-4615-454E-85D5-D7205FC9443A}"/>
                </a:ext>
              </a:extLst>
            </p:cNvPr>
            <p:cNvSpPr txBox="1"/>
            <p:nvPr/>
          </p:nvSpPr>
          <p:spPr>
            <a:xfrm>
              <a:off x="267854" y="4067824"/>
              <a:ext cx="3976764" cy="9233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PC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 인기장르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RPG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게임의 경험치 시스템을</a:t>
              </a:r>
              <a:r>
                <a:rPr lang="en-US" altLang="ko-KR" b="1" dirty="0">
                  <a:solidFill>
                    <a:srgbClr val="000000"/>
                  </a:solidFill>
                  <a:latin typeface="맑은 고딕"/>
                  <a:ea typeface="맑은 고딕" pitchFamily="50"/>
                </a:rPr>
                <a:t>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차용하여 키우는 </a:t>
              </a:r>
              <a:endParaRPr lang="en-US" altLang="ko-KR" sz="18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재미를 준다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</p:grpSp>
      <p:sp>
        <p:nvSpPr>
          <p:cNvPr id="7" name="직사각형 16">
            <a:extLst>
              <a:ext uri="{FF2B5EF4-FFF2-40B4-BE49-F238E27FC236}">
                <a16:creationId xmlns:a16="http://schemas.microsoft.com/office/drawing/2014/main" id="{DCD0D8A2-2F53-4B38-8AB3-F15564CE3695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0EB442-EE81-48AB-8953-6D7F42BAD7F7}"/>
              </a:ext>
            </a:extLst>
          </p:cNvPr>
          <p:cNvGrpSpPr/>
          <p:nvPr/>
        </p:nvGrpSpPr>
        <p:grpSpPr>
          <a:xfrm>
            <a:off x="8354114" y="2280710"/>
            <a:ext cx="3452565" cy="2829773"/>
            <a:chOff x="8354114" y="1909235"/>
            <a:chExt cx="3452565" cy="2829773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B47AFECB-140E-4F3F-ADBD-283F3F1F6437}"/>
                </a:ext>
              </a:extLst>
            </p:cNvPr>
            <p:cNvSpPr txBox="1"/>
            <p:nvPr/>
          </p:nvSpPr>
          <p:spPr>
            <a:xfrm>
              <a:off x="8354114" y="4092677"/>
              <a:ext cx="3452565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나와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 </a:t>
              </a:r>
              <a:r>
                <a:rPr lang="ko-KR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같은 조합을 짜는 플레이어를 견제하여 우승을 노린다</a:t>
              </a:r>
              <a:r>
                <a: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맑은 고딕"/>
                  <a:ea typeface="맑은 고딕" pitchFamily="50"/>
                </a:rPr>
                <a:t>.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55BBF0-A4AD-49C6-A0E6-639702CE753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4114" y="1909235"/>
              <a:ext cx="3200400" cy="180000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1CABDC58-9C3B-4141-818B-4FF1AE805AAF}"/>
              </a:ext>
            </a:extLst>
          </p:cNvPr>
          <p:cNvSpPr txBox="1"/>
          <p:nvPr/>
        </p:nvSpPr>
        <p:spPr>
          <a:xfrm>
            <a:off x="472187" y="346685"/>
            <a:ext cx="2460933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02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메인 컨셉</a:t>
            </a:r>
          </a:p>
        </p:txBody>
      </p:sp>
      <p:sp>
        <p:nvSpPr>
          <p:cNvPr id="5" name="직사각형 16">
            <a:extLst>
              <a:ext uri="{FF2B5EF4-FFF2-40B4-BE49-F238E27FC236}">
                <a16:creationId xmlns:a16="http://schemas.microsoft.com/office/drawing/2014/main" id="{E4A72972-9DE5-4EFF-8B8D-F68818676F0E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B6DE04-940F-48EF-A225-34838BDCB4C1}"/>
              </a:ext>
            </a:extLst>
          </p:cNvPr>
          <p:cNvCxnSpPr>
            <a:cxnSpLocks/>
          </p:cNvCxnSpPr>
          <p:nvPr/>
        </p:nvCxnSpPr>
        <p:spPr>
          <a:xfrm>
            <a:off x="720437" y="3786908"/>
            <a:ext cx="108896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B3FC76-B1DE-4BD2-8FCB-D3E5F62D6EB7}"/>
              </a:ext>
            </a:extLst>
          </p:cNvPr>
          <p:cNvCxnSpPr>
            <a:cxnSpLocks/>
          </p:cNvCxnSpPr>
          <p:nvPr/>
        </p:nvCxnSpPr>
        <p:spPr>
          <a:xfrm>
            <a:off x="6096000" y="1459345"/>
            <a:ext cx="0" cy="4867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1BBEBB-5378-4865-8D3A-38E15293CF3C}"/>
              </a:ext>
            </a:extLst>
          </p:cNvPr>
          <p:cNvGrpSpPr/>
          <p:nvPr/>
        </p:nvGrpSpPr>
        <p:grpSpPr>
          <a:xfrm>
            <a:off x="2539546" y="1370133"/>
            <a:ext cx="1547218" cy="2364850"/>
            <a:chOff x="1566653" y="1271092"/>
            <a:chExt cx="1547218" cy="23648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4E949AA-17E4-4E97-93F9-DCCB9E73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0689" y="1271092"/>
              <a:ext cx="839146" cy="18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96AD85-AF4A-4739-BD68-64F408F5250B}"/>
                </a:ext>
              </a:extLst>
            </p:cNvPr>
            <p:cNvSpPr txBox="1"/>
            <p:nvPr/>
          </p:nvSpPr>
          <p:spPr>
            <a:xfrm>
              <a:off x="1566653" y="3266610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플레이어 </a:t>
              </a:r>
              <a:r>
                <a:rPr lang="en-US" altLang="ko-KR" dirty="0"/>
                <a:t>4</a:t>
              </a:r>
              <a:r>
                <a:rPr lang="ko-KR" altLang="en-US" dirty="0"/>
                <a:t>명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484D5B-C08F-4C33-BDD9-D13112445462}"/>
              </a:ext>
            </a:extLst>
          </p:cNvPr>
          <p:cNvGrpSpPr/>
          <p:nvPr/>
        </p:nvGrpSpPr>
        <p:grpSpPr>
          <a:xfrm>
            <a:off x="8350196" y="1303144"/>
            <a:ext cx="1246153" cy="2300746"/>
            <a:chOff x="8350196" y="1335196"/>
            <a:chExt cx="1246153" cy="23007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F089037-41E6-4F07-819D-7DBCD23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0196" y="1335196"/>
              <a:ext cx="1246153" cy="180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533FA1-9E78-4861-8431-DB349A77F778}"/>
                </a:ext>
              </a:extLst>
            </p:cNvPr>
            <p:cNvSpPr txBox="1"/>
            <p:nvPr/>
          </p:nvSpPr>
          <p:spPr>
            <a:xfrm>
              <a:off x="8367177" y="3266610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유닛 </a:t>
              </a:r>
              <a:r>
                <a:rPr lang="en-US" altLang="ko-KR" dirty="0"/>
                <a:t>12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B928B8E-56B8-41CD-9024-E6CD8D6B1D85}"/>
              </a:ext>
            </a:extLst>
          </p:cNvPr>
          <p:cNvGrpSpPr/>
          <p:nvPr/>
        </p:nvGrpSpPr>
        <p:grpSpPr>
          <a:xfrm>
            <a:off x="2319935" y="4098819"/>
            <a:ext cx="1986441" cy="2230959"/>
            <a:chOff x="1342739" y="4034875"/>
            <a:chExt cx="1986441" cy="223095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865579B-87D1-4C00-A623-BE5E089327CD}"/>
                </a:ext>
              </a:extLst>
            </p:cNvPr>
            <p:cNvSpPr/>
            <p:nvPr/>
          </p:nvSpPr>
          <p:spPr>
            <a:xfrm>
              <a:off x="1433654" y="4034875"/>
              <a:ext cx="1804611" cy="1804611"/>
            </a:xfrm>
            <a:prstGeom prst="ellipse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FF6617-1A68-478D-82A8-33F7D13F461C}"/>
                </a:ext>
              </a:extLst>
            </p:cNvPr>
            <p:cNvSpPr/>
            <p:nvPr/>
          </p:nvSpPr>
          <p:spPr>
            <a:xfrm>
              <a:off x="2301904" y="4237946"/>
              <a:ext cx="68112" cy="70791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761D32-BC32-45DF-8EA4-F88A45CD65D6}"/>
                </a:ext>
              </a:extLst>
            </p:cNvPr>
            <p:cNvSpPr/>
            <p:nvPr/>
          </p:nvSpPr>
          <p:spPr>
            <a:xfrm>
              <a:off x="2301904" y="4924340"/>
              <a:ext cx="584974" cy="666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A750D4-F155-4F13-BFF4-118EF8B0B561}"/>
                </a:ext>
              </a:extLst>
            </p:cNvPr>
            <p:cNvSpPr txBox="1"/>
            <p:nvPr/>
          </p:nvSpPr>
          <p:spPr>
            <a:xfrm>
              <a:off x="1342739" y="5896502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플레이 시간 </a:t>
              </a:r>
              <a:r>
                <a:rPr lang="en-US" altLang="ko-KR" dirty="0"/>
                <a:t>30</a:t>
              </a:r>
              <a:r>
                <a:rPr lang="ko-KR" altLang="en-US" dirty="0"/>
                <a:t>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2B5A39-BDBA-420A-A0D7-54B30CFBAC03}"/>
              </a:ext>
            </a:extLst>
          </p:cNvPr>
          <p:cNvGrpSpPr/>
          <p:nvPr/>
        </p:nvGrpSpPr>
        <p:grpSpPr>
          <a:xfrm>
            <a:off x="8072065" y="3964680"/>
            <a:ext cx="1800000" cy="2301154"/>
            <a:chOff x="8072065" y="3964680"/>
            <a:chExt cx="1800000" cy="230115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BBC649C-0113-4A5F-B86C-648204C39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065" y="3964680"/>
              <a:ext cx="1800000" cy="1800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C08031-4C1C-464B-BE86-8688E76A7F47}"/>
                </a:ext>
              </a:extLst>
            </p:cNvPr>
            <p:cNvSpPr txBox="1"/>
            <p:nvPr/>
          </p:nvSpPr>
          <p:spPr>
            <a:xfrm>
              <a:off x="8313872" y="5896502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시너지 </a:t>
              </a:r>
              <a:r>
                <a:rPr lang="en-US" altLang="ko-KR" dirty="0"/>
                <a:t>8</a:t>
              </a:r>
              <a:r>
                <a:rPr lang="ko-KR" altLang="en-US" dirty="0"/>
                <a:t>개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">
            <a:extLst>
              <a:ext uri="{FF2B5EF4-FFF2-40B4-BE49-F238E27FC236}">
                <a16:creationId xmlns:a16="http://schemas.microsoft.com/office/drawing/2014/main" id="{B44C788D-9EA9-4EF7-AFC9-5A38B4E3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" y="1841729"/>
            <a:ext cx="3200006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22F7A3F0-9D50-45F7-A01E-73FA21656D13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D11C240-4E84-4D0D-A495-478C19BA70E3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pic>
        <p:nvPicPr>
          <p:cNvPr id="5" name="그림 27">
            <a:extLst>
              <a:ext uri="{FF2B5EF4-FFF2-40B4-BE49-F238E27FC236}">
                <a16:creationId xmlns:a16="http://schemas.microsoft.com/office/drawing/2014/main" id="{397BC826-CB1D-4612-BA24-AD30B68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27" y="1833454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6" name="그림 29">
            <a:extLst>
              <a:ext uri="{FF2B5EF4-FFF2-40B4-BE49-F238E27FC236}">
                <a16:creationId xmlns:a16="http://schemas.microsoft.com/office/drawing/2014/main" id="{135DCDC4-F5E7-49ED-B32C-279E48011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63" y="1841729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7" name="TextBox 31">
            <a:extLst>
              <a:ext uri="{FF2B5EF4-FFF2-40B4-BE49-F238E27FC236}">
                <a16:creationId xmlns:a16="http://schemas.microsoft.com/office/drawing/2014/main" id="{0175AF8C-ACA4-407A-B708-50671091D060}"/>
              </a:ext>
            </a:extLst>
          </p:cNvPr>
          <p:cNvSpPr txBox="1"/>
          <p:nvPr/>
        </p:nvSpPr>
        <p:spPr>
          <a:xfrm>
            <a:off x="239106" y="4068624"/>
            <a:ext cx="3805010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플레이어 경험치 증가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맑은 고딕" pitchFamily="5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및 유닛 구매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26769C12-3C37-47A3-9248-1E7DD293F1D9}"/>
              </a:ext>
            </a:extLst>
          </p:cNvPr>
          <p:cNvSpPr txBox="1"/>
          <p:nvPr/>
        </p:nvSpPr>
        <p:spPr>
          <a:xfrm>
            <a:off x="4305789" y="4040747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배치 하여 시너지 활성화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E720587B-8DB2-43B9-9F9B-E15118948369}"/>
              </a:ext>
            </a:extLst>
          </p:cNvPr>
          <p:cNvSpPr txBox="1"/>
          <p:nvPr/>
        </p:nvSpPr>
        <p:spPr>
          <a:xfrm>
            <a:off x="8859580" y="4017964"/>
            <a:ext cx="173316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유닛과 대결</a:t>
            </a:r>
          </a:p>
        </p:txBody>
      </p:sp>
      <p:sp>
        <p:nvSpPr>
          <p:cNvPr id="10" name="화살표: 오른쪽 34">
            <a:extLst>
              <a:ext uri="{FF2B5EF4-FFF2-40B4-BE49-F238E27FC236}">
                <a16:creationId xmlns:a16="http://schemas.microsoft.com/office/drawing/2014/main" id="{8791A5F4-97DC-43F9-8500-DCF8BF648AEB}"/>
              </a:ext>
            </a:extLst>
          </p:cNvPr>
          <p:cNvSpPr/>
          <p:nvPr/>
        </p:nvSpPr>
        <p:spPr>
          <a:xfrm>
            <a:off x="3852175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35">
            <a:extLst>
              <a:ext uri="{FF2B5EF4-FFF2-40B4-BE49-F238E27FC236}">
                <a16:creationId xmlns:a16="http://schemas.microsoft.com/office/drawing/2014/main" id="{D4FC88BE-1C91-41F2-A247-56067ABC587E}"/>
              </a:ext>
            </a:extLst>
          </p:cNvPr>
          <p:cNvSpPr/>
          <p:nvPr/>
        </p:nvSpPr>
        <p:spPr>
          <a:xfrm>
            <a:off x="7655393" y="2660190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타원 36">
            <a:extLst>
              <a:ext uri="{FF2B5EF4-FFF2-40B4-BE49-F238E27FC236}">
                <a16:creationId xmlns:a16="http://schemas.microsoft.com/office/drawing/2014/main" id="{65F4EE99-78E3-4AAA-9ACC-33432646FE24}"/>
              </a:ext>
            </a:extLst>
          </p:cNvPr>
          <p:cNvSpPr/>
          <p:nvPr/>
        </p:nvSpPr>
        <p:spPr>
          <a:xfrm>
            <a:off x="169449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3" name="타원 38">
            <a:extLst>
              <a:ext uri="{FF2B5EF4-FFF2-40B4-BE49-F238E27FC236}">
                <a16:creationId xmlns:a16="http://schemas.microsoft.com/office/drawing/2014/main" id="{5DF6823B-F743-484C-B220-A18CB06815DB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4" name="타원 39">
            <a:extLst>
              <a:ext uri="{FF2B5EF4-FFF2-40B4-BE49-F238E27FC236}">
                <a16:creationId xmlns:a16="http://schemas.microsoft.com/office/drawing/2014/main" id="{A77063D1-0E21-4740-8836-F7D2774F5CC8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5" name="화살표: 오른쪽 42">
            <a:extLst>
              <a:ext uri="{FF2B5EF4-FFF2-40B4-BE49-F238E27FC236}">
                <a16:creationId xmlns:a16="http://schemas.microsoft.com/office/drawing/2014/main" id="{B9454856-11B4-4C12-A6C6-4E93BC7A1456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6" name="화살표: 오른쪽 43">
            <a:extLst>
              <a:ext uri="{FF2B5EF4-FFF2-40B4-BE49-F238E27FC236}">
                <a16:creationId xmlns:a16="http://schemas.microsoft.com/office/drawing/2014/main" id="{376ECB2A-B9E8-4301-A5B4-12804978EDDD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A8870995-2A72-40DF-9B65-F584B7B3227C}"/>
              </a:ext>
            </a:extLst>
          </p:cNvPr>
          <p:cNvSpPr txBox="1"/>
          <p:nvPr/>
        </p:nvSpPr>
        <p:spPr>
          <a:xfrm>
            <a:off x="1121456" y="5322402"/>
            <a:ext cx="2249334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4FBE00AE-3611-40D9-A9BA-30568AB0C15C}"/>
              </a:ext>
            </a:extLst>
          </p:cNvPr>
          <p:cNvSpPr txBox="1"/>
          <p:nvPr/>
        </p:nvSpPr>
        <p:spPr>
          <a:xfrm>
            <a:off x="5693032" y="5294769"/>
            <a:ext cx="64633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15E0817D-9CC2-4FBB-9D17-524B7EE471A0}"/>
              </a:ext>
            </a:extLst>
          </p:cNvPr>
          <p:cNvSpPr txBox="1"/>
          <p:nvPr/>
        </p:nvSpPr>
        <p:spPr>
          <a:xfrm>
            <a:off x="8970026" y="5294769"/>
            <a:ext cx="165141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242AC51D-540D-4E02-94BB-2C9F2EA7352B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B6D8F017-15EB-4258-995B-49F0E847007B}"/>
              </a:ext>
            </a:extLst>
          </p:cNvPr>
          <p:cNvSpPr txBox="1"/>
          <p:nvPr/>
        </p:nvSpPr>
        <p:spPr>
          <a:xfrm>
            <a:off x="472187" y="936437"/>
            <a:ext cx="142859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400" b="0" i="0" u="none" strike="noStrike" kern="1200" cap="none" spc="-150" baseline="0">
                <a:solidFill>
                  <a:srgbClr val="3C3C3C"/>
                </a:solidFill>
                <a:uFillTx/>
                <a:latin typeface="맑은 고딕"/>
                <a:ea typeface="나눔바른고딕"/>
              </a:rPr>
              <a:t>게임 루프</a:t>
            </a:r>
            <a:endParaRPr lang="en-US" sz="2400" b="0" i="0" u="none" strike="noStrike" kern="1200" cap="none" spc="-150" baseline="0">
              <a:solidFill>
                <a:srgbClr val="3C3C3C"/>
              </a:solidFill>
              <a:uFillTx/>
              <a:latin typeface="맑은 고딕"/>
              <a:ea typeface="나눔바른고딕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1DD5259-A920-4C00-A830-1AFA575322F7}"/>
              </a:ext>
            </a:extLst>
          </p:cNvPr>
          <p:cNvSpPr txBox="1"/>
          <p:nvPr/>
        </p:nvSpPr>
        <p:spPr>
          <a:xfrm>
            <a:off x="472187" y="346685"/>
            <a:ext cx="4512774" cy="55399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03 </a:t>
            </a:r>
            <a:r>
              <a:rPr lang="ko-KR" sz="3000" b="0" i="0" u="none" strike="noStrike" kern="1200" cap="none" spc="0" baseline="0">
                <a:solidFill>
                  <a:srgbClr val="000000"/>
                </a:solidFill>
                <a:uFillTx/>
                <a:latin typeface="HY견고딕" pitchFamily="18"/>
                <a:ea typeface="HY견고딕" pitchFamily="18"/>
              </a:rPr>
              <a:t>게임소개 및 게임방법</a:t>
            </a:r>
          </a:p>
        </p:txBody>
      </p:sp>
      <p:sp>
        <p:nvSpPr>
          <p:cNvPr id="4" name="TextBox 31">
            <a:extLst>
              <a:ext uri="{FF2B5EF4-FFF2-40B4-BE49-F238E27FC236}">
                <a16:creationId xmlns:a16="http://schemas.microsoft.com/office/drawing/2014/main" id="{7B52EA20-FC69-4493-BA21-662942E18057}"/>
              </a:ext>
            </a:extLst>
          </p:cNvPr>
          <p:cNvSpPr txBox="1"/>
          <p:nvPr/>
        </p:nvSpPr>
        <p:spPr>
          <a:xfrm>
            <a:off x="472187" y="4103900"/>
            <a:ext cx="328167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유닛과 자동 전투</a:t>
            </a: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BFA60523-8831-4E9E-8CAB-6AEC81EB2898}"/>
              </a:ext>
            </a:extLst>
          </p:cNvPr>
          <p:cNvSpPr txBox="1"/>
          <p:nvPr/>
        </p:nvSpPr>
        <p:spPr>
          <a:xfrm>
            <a:off x="5378089" y="4103900"/>
            <a:ext cx="11897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 승리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CEAA5F01-AA2C-4B76-98E9-77E7A0A025AB}"/>
              </a:ext>
            </a:extLst>
          </p:cNvPr>
          <p:cNvSpPr txBox="1"/>
          <p:nvPr/>
        </p:nvSpPr>
        <p:spPr>
          <a:xfrm>
            <a:off x="8764661" y="4103900"/>
            <a:ext cx="1964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적 플레이어 타격</a:t>
            </a:r>
          </a:p>
        </p:txBody>
      </p:sp>
      <p:sp>
        <p:nvSpPr>
          <p:cNvPr id="7" name="화살표: 오른쪽 34">
            <a:extLst>
              <a:ext uri="{FF2B5EF4-FFF2-40B4-BE49-F238E27FC236}">
                <a16:creationId xmlns:a16="http://schemas.microsoft.com/office/drawing/2014/main" id="{2B12F8AE-0C0B-4324-AA31-D0047D55D91F}"/>
              </a:ext>
            </a:extLst>
          </p:cNvPr>
          <p:cNvSpPr/>
          <p:nvPr/>
        </p:nvSpPr>
        <p:spPr>
          <a:xfrm>
            <a:off x="3891247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8" name="화살표: 오른쪽 35">
            <a:extLst>
              <a:ext uri="{FF2B5EF4-FFF2-40B4-BE49-F238E27FC236}">
                <a16:creationId xmlns:a16="http://schemas.microsoft.com/office/drawing/2014/main" id="{F8E25768-204D-4FD2-B776-98037D2D8404}"/>
              </a:ext>
            </a:extLst>
          </p:cNvPr>
          <p:cNvSpPr/>
          <p:nvPr/>
        </p:nvSpPr>
        <p:spPr>
          <a:xfrm>
            <a:off x="7694465" y="2638574"/>
            <a:ext cx="360218" cy="281735"/>
          </a:xfrm>
          <a:custGeom>
            <a:avLst>
              <a:gd name="f0" fmla="val 13153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9" name="타원 39">
            <a:extLst>
              <a:ext uri="{FF2B5EF4-FFF2-40B4-BE49-F238E27FC236}">
                <a16:creationId xmlns:a16="http://schemas.microsoft.com/office/drawing/2014/main" id="{10623B3C-182D-4E9F-B86A-F63D445D1574}"/>
              </a:ext>
            </a:extLst>
          </p:cNvPr>
          <p:cNvSpPr/>
          <p:nvPr/>
        </p:nvSpPr>
        <p:spPr>
          <a:xfrm>
            <a:off x="9380262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3</a:t>
            </a:r>
          </a:p>
        </p:txBody>
      </p:sp>
      <p:sp>
        <p:nvSpPr>
          <p:cNvPr id="10" name="화살표: 오른쪽 42">
            <a:extLst>
              <a:ext uri="{FF2B5EF4-FFF2-40B4-BE49-F238E27FC236}">
                <a16:creationId xmlns:a16="http://schemas.microsoft.com/office/drawing/2014/main" id="{9EE03512-3239-47BB-8A7C-059EFF26B6DE}"/>
              </a:ext>
            </a:extLst>
          </p:cNvPr>
          <p:cNvSpPr/>
          <p:nvPr/>
        </p:nvSpPr>
        <p:spPr>
          <a:xfrm>
            <a:off x="2820878" y="6095838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화살표: 오른쪽 43">
            <a:extLst>
              <a:ext uri="{FF2B5EF4-FFF2-40B4-BE49-F238E27FC236}">
                <a16:creationId xmlns:a16="http://schemas.microsoft.com/office/drawing/2014/main" id="{E2AD02C1-585B-450F-8B64-D2852C3A04D6}"/>
              </a:ext>
            </a:extLst>
          </p:cNvPr>
          <p:cNvSpPr/>
          <p:nvPr/>
        </p:nvSpPr>
        <p:spPr>
          <a:xfrm>
            <a:off x="6636632" y="6035716"/>
            <a:ext cx="2574886" cy="120234"/>
          </a:xfrm>
          <a:custGeom>
            <a:avLst>
              <a:gd name="f0" fmla="val 2109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00000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id="{7A4E0AEB-CCB0-471A-A356-3FA2DAA7CDE3}"/>
              </a:ext>
            </a:extLst>
          </p:cNvPr>
          <p:cNvSpPr txBox="1"/>
          <p:nvPr/>
        </p:nvSpPr>
        <p:spPr>
          <a:xfrm>
            <a:off x="1093092" y="5294769"/>
            <a:ext cx="204575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유닛 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맑은 고딕" pitchFamily="50"/>
              </a:rPr>
              <a:t>구매</a:t>
            </a:r>
            <a:r>
              <a:rPr lang="ko-KR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와 </a:t>
            </a: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배치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 </a:t>
            </a:r>
          </a:p>
        </p:txBody>
      </p:sp>
      <p:pic>
        <p:nvPicPr>
          <p:cNvPr id="13" name="그림 6">
            <a:extLst>
              <a:ext uri="{FF2B5EF4-FFF2-40B4-BE49-F238E27FC236}">
                <a16:creationId xmlns:a16="http://schemas.microsoft.com/office/drawing/2014/main" id="{9CD4DDC1-CD8D-4C57-8E9D-06B736EC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4" name="그림 9">
            <a:extLst>
              <a:ext uri="{FF2B5EF4-FFF2-40B4-BE49-F238E27FC236}">
                <a16:creationId xmlns:a16="http://schemas.microsoft.com/office/drawing/2014/main" id="{620538E4-B335-4AEE-9556-3144FE75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71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pic>
        <p:nvPicPr>
          <p:cNvPr id="15" name="그림 11">
            <a:extLst>
              <a:ext uri="{FF2B5EF4-FFF2-40B4-BE49-F238E27FC236}">
                <a16:creationId xmlns:a16="http://schemas.microsoft.com/office/drawing/2014/main" id="{63F3C3C8-568E-4218-B9A4-E7002A00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654" y="1829833"/>
            <a:ext cx="3199997" cy="179999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248B7F7B-ECC6-4EF5-B51E-C30EC3AA91CF}"/>
              </a:ext>
            </a:extLst>
          </p:cNvPr>
          <p:cNvSpPr txBox="1"/>
          <p:nvPr/>
        </p:nvSpPr>
        <p:spPr>
          <a:xfrm>
            <a:off x="5624151" y="5263991"/>
            <a:ext cx="6976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</a:t>
            </a:r>
            <a:endParaRPr lang="ko-KR" sz="2000" b="1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7" name="타원 30">
            <a:extLst>
              <a:ext uri="{FF2B5EF4-FFF2-40B4-BE49-F238E27FC236}">
                <a16:creationId xmlns:a16="http://schemas.microsoft.com/office/drawing/2014/main" id="{9FAD5127-4B49-4503-A653-D3A434B24CFA}"/>
              </a:ext>
            </a:extLst>
          </p:cNvPr>
          <p:cNvSpPr/>
          <p:nvPr/>
        </p:nvSpPr>
        <p:spPr>
          <a:xfrm>
            <a:off x="5600727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BC8C00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2</a:t>
            </a:r>
          </a:p>
        </p:txBody>
      </p:sp>
      <p:sp>
        <p:nvSpPr>
          <p:cNvPr id="18" name="타원 37">
            <a:extLst>
              <a:ext uri="{FF2B5EF4-FFF2-40B4-BE49-F238E27FC236}">
                <a16:creationId xmlns:a16="http://schemas.microsoft.com/office/drawing/2014/main" id="{3DCE7835-7F9E-420D-AD7F-5F33781D3669}"/>
              </a:ext>
            </a:extLst>
          </p:cNvPr>
          <p:cNvSpPr/>
          <p:nvPr/>
        </p:nvSpPr>
        <p:spPr>
          <a:xfrm>
            <a:off x="1700491" y="5680362"/>
            <a:ext cx="830942" cy="83094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AFABAB"/>
          </a:solidFill>
          <a:ln w="12701" cap="flat">
            <a:solidFill>
              <a:srgbClr val="767171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1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B545B473-830C-4A74-B498-15EB7035E78C}"/>
              </a:ext>
            </a:extLst>
          </p:cNvPr>
          <p:cNvSpPr txBox="1"/>
          <p:nvPr/>
        </p:nvSpPr>
        <p:spPr>
          <a:xfrm>
            <a:off x="8970026" y="5294769"/>
            <a:ext cx="165141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t>전투결과 반영</a:t>
            </a:r>
            <a:endParaRPr lang="ko-KR" alt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B80B2E8C-D12B-4A13-8927-4E06F9790E06}"/>
              </a:ext>
            </a:extLst>
          </p:cNvPr>
          <p:cNvSpPr/>
          <p:nvPr/>
        </p:nvSpPr>
        <p:spPr>
          <a:xfrm>
            <a:off x="0" y="321393"/>
            <a:ext cx="104771" cy="790571"/>
          </a:xfrm>
          <a:prstGeom prst="rect">
            <a:avLst/>
          </a:prstGeom>
          <a:solidFill>
            <a:srgbClr val="42C7F1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굴림" pitchFamily="50"/>
              <a:ea typeface="나눔바른고딕 Ul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930</Words>
  <Application>Microsoft Office PowerPoint</Application>
  <PresentationFormat>와이드스크린</PresentationFormat>
  <Paragraphs>170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조영환(2016182041)</cp:lastModifiedBy>
  <cp:revision>227</cp:revision>
  <dcterms:created xsi:type="dcterms:W3CDTF">2015-04-14T11:49:33Z</dcterms:created>
  <dcterms:modified xsi:type="dcterms:W3CDTF">2022-01-11T15:35:53Z</dcterms:modified>
</cp:coreProperties>
</file>